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25"/>
  </p:notesMasterIdLst>
  <p:sldIdLst>
    <p:sldId id="257" r:id="rId2"/>
    <p:sldId id="391" r:id="rId3"/>
    <p:sldId id="392" r:id="rId4"/>
    <p:sldId id="394" r:id="rId5"/>
    <p:sldId id="393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1" r:id="rId22"/>
    <p:sldId id="412" r:id="rId23"/>
    <p:sldId id="351" r:id="rId2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58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9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C1684C4-227B-46D8-A5AE-629C8B47E2F2}" type="datetimeFigureOut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147089A-0E5D-42AF-A477-766464DA7B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Ελεύθερη σχεδίαση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6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E3BAEB-D082-46D0-9E84-54400F7A3A4A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7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8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6581-BF13-4B85-9D0C-05ABAC13AE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9BBC-FE45-4607-B5B9-6F58E639D83E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5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6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C061-CABA-4672-83D5-6D2E81F08E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7B33D-59EF-435C-B78A-2A1E75AFFC9E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5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6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CDBDB-38AE-4233-AFF7-DB37A9708C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182C-A1BD-4D9D-A679-0716FDD3521C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5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6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6690-E93D-4875-9EC4-D140F977F7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Ελεύθερη σχεδίαση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6AA999-8F99-4E9C-B577-2E94B16D071C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3CF8-5DE8-4813-B9F2-A8A74F1F3A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87D4E-521D-4B5F-B353-67ED23D6BB2D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6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7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BDC6-3C4B-43D3-BA94-A1CBFC698A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3BE7F-20A0-4093-A7CF-22BD92368D9F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060F6-EDAE-4511-9936-2B0D16EE30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B9BD1-EFFA-4D6D-92BE-9A8524CACD3B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4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5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301A-E544-4941-BBC4-6E380E27AB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4EFCB-32DF-436F-A6C6-76D9F7367BAA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3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4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0A90F-82B8-4F3A-B7A3-210F79BBEC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DC5C30-9D92-4055-A5AF-7CDF288D5D39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17A95-607A-45CD-A371-C8ACC21A0E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23F7E8-807F-412C-9819-2D3FD878542D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994B6-D4AD-453A-9FD9-67611249BD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8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2053" name="29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298128C-F4CE-4D7D-BA26-B21106D6F0D3}" type="datetime1">
              <a:rPr lang="el-GR"/>
              <a:pPr>
                <a:defRPr/>
              </a:pPr>
              <a:t>20/11/2014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l-GR"/>
              <a:t>Γρηγόριος Σπυράκης</a:t>
            </a: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9455E2C-9E7C-4831-A7F6-8BA3B816EB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13" r:id="rId2"/>
    <p:sldLayoutId id="2147483820" r:id="rId3"/>
    <p:sldLayoutId id="2147483814" r:id="rId4"/>
    <p:sldLayoutId id="2147483821" r:id="rId5"/>
    <p:sldLayoutId id="2147483815" r:id="rId6"/>
    <p:sldLayoutId id="2147483816" r:id="rId7"/>
    <p:sldLayoutId id="2147483822" r:id="rId8"/>
    <p:sldLayoutId id="2147483823" r:id="rId9"/>
    <p:sldLayoutId id="2147483817" r:id="rId10"/>
    <p:sldLayoutId id="2147483818" r:id="rId11"/>
  </p:sldLayoutIdLst>
  <p:transition spd="slow">
    <p:circl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928802"/>
            <a:ext cx="9144000" cy="31432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2800" b="0" dirty="0" smtClean="0"/>
              <a:t>«</a:t>
            </a:r>
            <a:r>
              <a:rPr lang="el-GR" sz="2800" i="1" dirty="0" smtClean="0"/>
              <a:t>Η </a:t>
            </a:r>
            <a:r>
              <a:rPr lang="el-GR" sz="2800" i="1" dirty="0" err="1" smtClean="0"/>
              <a:t>συμβολΗ</a:t>
            </a:r>
            <a:r>
              <a:rPr lang="el-GR" sz="2800" i="1" dirty="0" smtClean="0"/>
              <a:t> του </a:t>
            </a:r>
            <a:r>
              <a:rPr lang="el-GR" sz="2800" i="1" dirty="0" err="1" smtClean="0"/>
              <a:t>φορολογικοΥ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ελΕγχου</a:t>
            </a:r>
            <a:r>
              <a:rPr lang="el-GR" sz="2800" i="1" dirty="0" smtClean="0"/>
              <a:t> στην </a:t>
            </a:r>
            <a:r>
              <a:rPr lang="el-GR" sz="2800" i="1" dirty="0" err="1" smtClean="0"/>
              <a:t>καταπολΕμηση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τηΣ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φοροδιαφυγΗΣ</a:t>
            </a:r>
            <a:r>
              <a:rPr lang="el-GR" sz="2800" i="1" dirty="0" smtClean="0"/>
              <a:t> και </a:t>
            </a:r>
            <a:r>
              <a:rPr lang="el-GR" sz="2800" i="1" dirty="0" err="1" smtClean="0"/>
              <a:t>τηΣ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οικονομικΗΣ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απΑτηΣ</a:t>
            </a:r>
            <a:r>
              <a:rPr lang="el-GR" sz="2800" b="0" dirty="0" smtClean="0"/>
              <a:t>»</a:t>
            </a:r>
            <a:r>
              <a:rPr lang="el-GR" sz="3600" b="0" dirty="0" smtClean="0"/>
              <a:t/>
            </a:r>
            <a:br>
              <a:rPr lang="el-GR" sz="3600" b="0" dirty="0" smtClean="0"/>
            </a:br>
            <a:r>
              <a:rPr lang="el-GR" sz="2400" cap="none" dirty="0" smtClean="0"/>
              <a:t/>
            </a:r>
            <a:br>
              <a:rPr lang="el-GR" sz="2400" cap="none" dirty="0" smtClean="0"/>
            </a:br>
            <a:r>
              <a:rPr lang="el-GR" sz="3200" b="0" cap="none" dirty="0" smtClean="0"/>
              <a:t>1. Κώδικας φορολογικής διαδικασίας, </a:t>
            </a:r>
            <a:br>
              <a:rPr lang="el-GR" sz="3200" b="0" cap="none" dirty="0" smtClean="0"/>
            </a:br>
            <a:r>
              <a:rPr lang="el-GR" sz="3200" b="0" cap="none" dirty="0" smtClean="0"/>
              <a:t>τήρηση βιβλίων και στοιχείων, </a:t>
            </a:r>
            <a:br>
              <a:rPr lang="el-GR" sz="3200" b="0" cap="none" dirty="0" smtClean="0"/>
            </a:br>
            <a:r>
              <a:rPr lang="el-GR" sz="3200" b="0" cap="none" dirty="0" smtClean="0"/>
              <a:t>φορολογικοί έλεγχοι</a:t>
            </a:r>
            <a:r>
              <a:rPr lang="el-GR" sz="3200" b="0" dirty="0" smtClean="0"/>
              <a:t>.</a:t>
            </a:r>
            <a:r>
              <a:rPr lang="el-GR" sz="2400" cap="none" dirty="0" smtClean="0"/>
              <a:t/>
            </a:r>
            <a:br>
              <a:rPr lang="el-GR" sz="2400" cap="none" dirty="0" smtClean="0"/>
            </a:b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572132" y="6000768"/>
            <a:ext cx="3143240" cy="714356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1400" b="1" spc="7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Γρηγόριος Σπυράκης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1400" b="1" spc="7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Παναγιώτης </a:t>
            </a:r>
            <a:r>
              <a:rPr lang="el-GR" sz="1400" b="1" spc="70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Βλάχος</a:t>
            </a:r>
            <a:endParaRPr lang="en-US" sz="1400" b="1" spc="70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199" name="Picture 7" descr="http://1.1.1.3/bmi/www.arcadiavoice.gr/wp-content/uploads/2011/06/panepistimio-logo-300x1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1785950" cy="1166821"/>
          </a:xfrm>
          <a:prstGeom prst="rect">
            <a:avLst/>
          </a:prstGeom>
          <a:noFill/>
        </p:spPr>
      </p:pic>
      <p:pic>
        <p:nvPicPr>
          <p:cNvPr id="8201" name="Picture 9" descr="undefined"/>
          <p:cNvPicPr>
            <a:picLocks noChangeAspect="1" noChangeArrowheads="1"/>
          </p:cNvPicPr>
          <p:nvPr/>
        </p:nvPicPr>
        <p:blipFill>
          <a:blip r:embed="rId3"/>
          <a:srcRect l="10714" t="34331" r="11607" b="18134"/>
          <a:stretch>
            <a:fillRect/>
          </a:stretch>
        </p:blipFill>
        <p:spPr bwMode="auto">
          <a:xfrm>
            <a:off x="7000892" y="71414"/>
            <a:ext cx="2071702" cy="1285860"/>
          </a:xfrm>
          <a:prstGeom prst="rect">
            <a:avLst/>
          </a:prstGeom>
          <a:noFill/>
        </p:spPr>
      </p:pic>
      <p:sp>
        <p:nvSpPr>
          <p:cNvPr id="9" name="2 - Υπότιτλος"/>
          <p:cNvSpPr txBox="1">
            <a:spLocks/>
          </p:cNvSpPr>
          <p:nvPr/>
        </p:nvSpPr>
        <p:spPr bwMode="auto">
          <a:xfrm>
            <a:off x="-32" y="1214422"/>
            <a:ext cx="321467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45720" bIns="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l-GR" sz="14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l-GR" sz="14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ΠΑΝΕΠΙΣΤΗΜΙΟ ΠΕΛΟΠΟΝΝΗΣΟΥ</a:t>
            </a:r>
          </a:p>
        </p:txBody>
      </p:sp>
      <p:sp>
        <p:nvSpPr>
          <p:cNvPr id="11" name="2 - Υπότιτλος"/>
          <p:cNvSpPr txBox="1">
            <a:spLocks/>
          </p:cNvSpPr>
          <p:nvPr/>
        </p:nvSpPr>
        <p:spPr bwMode="auto">
          <a:xfrm>
            <a:off x="6143636" y="1285860"/>
            <a:ext cx="292895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45720" bIns="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l-GR" sz="14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ΤΜΗΜΑ ΟΙΚΟΝΟΜΙΚΩΝ ΕΠΙΣΤΗΜΩΝ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  <p:bldP spid="9" grpId="0" build="p" autoUpdateAnimBg="0" advAuto="0"/>
      <p:bldP spid="11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Είσοδος σε εγκαταστάσεις: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ο επιτόπιος φορολογικός έλεγχος διενεργείται στις εγκαταστάσεις του φορολογούμενου κατά το επίσημο ωράριο λειτουργίας της </a:t>
            </a:r>
            <a:r>
              <a:rPr lang="el-GR" sz="2400" dirty="0" err="1" smtClean="0"/>
              <a:t>Φ.Δ</a:t>
            </a:r>
            <a:r>
              <a:rPr lang="el-GR" sz="2400" dirty="0" smtClean="0"/>
              <a:t>.,</a:t>
            </a:r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δύναται να διενεργεί φορολογικό έλεγχο και εκτός του επίσημου ωραρίου εργασίας εφόσον απαιτείται από το είδος των δραστηριοτήτων του φορολογούμενου,</a:t>
            </a:r>
          </a:p>
          <a:p>
            <a:pPr eaLnBrk="1" hangingPunct="1"/>
            <a:r>
              <a:rPr lang="el-GR" sz="2400" dirty="0" smtClean="0"/>
              <a:t>η είσοδος στην κατοικία του φορολογούμενου επιτρέπεται μόνο με εντολή του αρμόδιου Εισαγγελέα.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Είσοδος σε εγκαταστάσεις: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διάρκεια του επιτόπιου φορολογικού ελέγχου δύναται να παραταθεί άπαξ κατά έξι (6) μήνες. Περαιτέρω παράταση μέχρι έξι (6) ακόμη μήνες είναι δυνατή σε εξαιρετικές περιπτώσεις,</a:t>
            </a:r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έχει δικαίωμα επανελέγχου φορολογικής περιόδου που έχει ήδη ελεγχθεί μόνον εάν προκύψουν νέα στοιχεία,</a:t>
            </a:r>
          </a:p>
          <a:p>
            <a:pPr eaLnBrk="1" hangingPunct="1"/>
            <a:r>
              <a:rPr lang="el-GR" sz="2400" dirty="0" smtClean="0"/>
              <a:t>ο φορολογούμενος υποχρεούται να συνεργάζεται πλήρως και να διευκολύνει το έργο του οριζόμενου για τη διενέργεια του φορολογικού ελέγχου υπαλλήλου της </a:t>
            </a:r>
            <a:r>
              <a:rPr lang="el-GR" sz="2400" dirty="0" err="1" smtClean="0"/>
              <a:t>Φ.Δ</a:t>
            </a:r>
            <a:r>
              <a:rPr lang="el-GR" sz="2400" dirty="0" smtClean="0"/>
              <a:t>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Επιλογή υποθέσεων προς έλεγχο: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επιλέγει τις προς έλεγχο υποθέσεις με βάση κριτήρια ανάλυσης κινδύνου ή εξαιρετικά με βάση άλλα κριτήρια, τα οποία καθορίζονται με πράξη του Γενικού Γραμματέα, η οποία δεν δημοσιοποιείται.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26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Μέθοδοι έμμεσου προσδιορισμού της φορολογητέας ύλης: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δύναται να προβαίνει σε εκτιμώμενο, προσδιορισμό της φορολογητέας ύλης με την εφαρμογή τεχνικών ελέγχου όπως:</a:t>
            </a:r>
          </a:p>
          <a:p>
            <a:pPr eaLnBrk="1" hangingPunct="1">
              <a:buNone/>
            </a:pPr>
            <a:r>
              <a:rPr lang="el-GR" sz="2400" dirty="0" smtClean="0"/>
              <a:t>	</a:t>
            </a:r>
            <a:r>
              <a:rPr lang="el-GR" sz="2000" dirty="0" smtClean="0"/>
              <a:t>- της αρχής των αναλογιών, </a:t>
            </a:r>
          </a:p>
          <a:p>
            <a:pPr eaLnBrk="1" hangingPunct="1">
              <a:buNone/>
            </a:pPr>
            <a:r>
              <a:rPr lang="el-GR" sz="2000" dirty="0" smtClean="0"/>
              <a:t>	- της ανάλυσης ρευστότητας του φορολογούμενου, </a:t>
            </a:r>
          </a:p>
          <a:p>
            <a:pPr eaLnBrk="1" hangingPunct="1">
              <a:buNone/>
            </a:pPr>
            <a:r>
              <a:rPr lang="el-GR" sz="2000" dirty="0" smtClean="0"/>
              <a:t>	- της καθαρής θέσης του φορολογούμενου, </a:t>
            </a:r>
          </a:p>
          <a:p>
            <a:pPr eaLnBrk="1" hangingPunct="1">
              <a:buNone/>
            </a:pPr>
            <a:r>
              <a:rPr lang="el-GR" sz="2000" dirty="0" smtClean="0"/>
              <a:t>	- της σχέσης της τιμής πώλησης προς το συνολικό όγκο κύκλου εργασιών και,</a:t>
            </a:r>
          </a:p>
          <a:p>
            <a:pPr eaLnBrk="1" hangingPunct="1">
              <a:buNone/>
            </a:pPr>
            <a:r>
              <a:rPr lang="el-GR" sz="2000" dirty="0" smtClean="0"/>
              <a:t>	- του ύψους των τραπεζικών καταθέσεων και των δαπανών σε μετρητά.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27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Αποτελέσματα φορολογικού ελέγχου: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γνωστοποιεί εγγράφως στο φορολογούμενο τα αποτελέσματα του φορολογικού ελέγχου και τον προσωρινό διορθωτικό προσδιορισμό φόρου,</a:t>
            </a:r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εκδίδει την οριστική πράξη διορθωτικού προσδιορισμού του φόρου, εντός μηνός από την ημερομηνία παραλαβής των απόψεων του φορολογούμενου,</a:t>
            </a:r>
          </a:p>
          <a:p>
            <a:pPr eaLnBrk="1" hangingPunct="1"/>
            <a:r>
              <a:rPr lang="el-GR" sz="2400" dirty="0" smtClean="0"/>
              <a:t>η έκθεση ελέγχου περιλαμβάνει αιτιολογημένα τα γεγονότα, και τις διατάξεις που έλαβε υπόψη της 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.,</a:t>
            </a:r>
          </a:p>
          <a:p>
            <a:pPr eaLnBrk="1" hangingPunct="1"/>
            <a:r>
              <a:rPr lang="el-GR" sz="2400" dirty="0" smtClean="0"/>
              <a:t>η οριστική πράξη προσδιορισμού του φόρου μαζί με την έκθεση ελέγχου κοινοποιούνται στον φορολογούμενο.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28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Αμοιβαία διοικητική συνδρομή: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ως προς την αμοιβαία διοικητική συνδρομή και τους ταυτόχρονους φορολογικούς ελέγχους εφαρμόζονται οι διατάξεις των άρθρων 1 έως 25 του ν.4170/2013 (Α' 163), που ενσωμάτωσαν στην ελληνική νομοθεσία την Οδηγία του Συμβουλίου 2011/16/ΕΚ.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29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Παραγραφή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μπορεί να προβεί σε έκδοση πράξης διοικητικού προσδιορισμού φόρου εντός πέντε (5) ετών από τη λήξη του οικείου φορολογικού έτους με δυνατότητα παράτασης όταν:</a:t>
            </a:r>
          </a:p>
          <a:p>
            <a:pPr eaLnBrk="1" hangingPunct="1">
              <a:buNone/>
            </a:pPr>
            <a:r>
              <a:rPr lang="el-GR" sz="2400" dirty="0" smtClean="0"/>
              <a:t>	</a:t>
            </a:r>
            <a:r>
              <a:rPr lang="el-GR" sz="2000" dirty="0" smtClean="0"/>
              <a:t>- ο φορολογούμενος υποβάλει τροποποιητική δήλωση εντός του πέμπτου έτους της προθεσμίας παραγραφής,</a:t>
            </a:r>
          </a:p>
          <a:p>
            <a:pPr eaLnBrk="1" hangingPunct="1">
              <a:buNone/>
            </a:pPr>
            <a:r>
              <a:rPr lang="el-GR" sz="2000" dirty="0" smtClean="0"/>
              <a:t>	- ζητηθούν πληροφορίες από χώρα της αλλοδαπής, για όσο χρονικό διάστημα απαιτηθεί για τη διαβίβαση των εν λόγω πληροφοριών προσαυξημένο κατά ένα έτος από την παραλαβή τους από τη ΦΔ,</a:t>
            </a:r>
          </a:p>
          <a:p>
            <a:pPr eaLnBrk="1" hangingPunct="1">
              <a:buNone/>
            </a:pPr>
            <a:r>
              <a:rPr lang="el-GR" sz="2000" dirty="0" smtClean="0"/>
              <a:t>	- ασκηθεί </a:t>
            </a:r>
            <a:r>
              <a:rPr lang="el-GR" sz="2000" dirty="0" err="1" smtClean="0"/>
              <a:t>ενδικοφανής</a:t>
            </a:r>
            <a:r>
              <a:rPr lang="el-GR" sz="2000" dirty="0" smtClean="0"/>
              <a:t> προσφυγή, ένδικο βοήθημα ή μέσο, για περίοδο ενός έτους μετά την έκδοση απόφασης, η οποία δεν προσβάλλεται με ένδικο βοήθημα ή μέσο και μόνο για το ζήτημα, το οποίο αφορά.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36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Ειδική Διοικητική Διαδικασία - </a:t>
            </a:r>
            <a:r>
              <a:rPr lang="el-GR" sz="4000" b="1" dirty="0" err="1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Ενδικοφανής</a:t>
            </a: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προσφυγή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ο υπόχρεος, εφόσον αμφισβητεί οποιαδήποτε πράξη οφείλει να υποβάλει </a:t>
            </a:r>
            <a:r>
              <a:rPr lang="el-GR" sz="2400" dirty="0" err="1" smtClean="0"/>
              <a:t>ενδικοφανή</a:t>
            </a:r>
            <a:r>
              <a:rPr lang="el-GR" sz="2400" dirty="0" smtClean="0"/>
              <a:t> προσφυγή με αίτημα την επανεξέταση της πράξης στο πλαίσιο διοικητικής διαδικασίας από την Υπηρεσία Εσωτερικής Επανεξέτασης (ΥΕΕ) της </a:t>
            </a:r>
            <a:r>
              <a:rPr lang="el-GR" sz="2400" dirty="0" err="1" smtClean="0"/>
              <a:t>Φ.Δ</a:t>
            </a:r>
            <a:r>
              <a:rPr lang="el-GR" sz="2400" dirty="0" smtClean="0"/>
              <a:t>.,</a:t>
            </a:r>
          </a:p>
          <a:p>
            <a:pPr eaLnBrk="1" hangingPunct="1"/>
            <a:r>
              <a:rPr lang="el-GR" sz="2400" dirty="0" smtClean="0"/>
              <a:t>με την άσκηση της </a:t>
            </a:r>
            <a:r>
              <a:rPr lang="el-GR" sz="2400" dirty="0" err="1" smtClean="0"/>
              <a:t>ενδικοφανούς</a:t>
            </a:r>
            <a:r>
              <a:rPr lang="el-GR" sz="2400" dirty="0" smtClean="0"/>
              <a:t> προσφυγής βεβαιώνεται άμεσα το 100% του αμφισβητούμενου ποσού από τη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., καταβάλλεται το 50% αυτού και αναστέλλεται η καταβολή του υπολοίπου.</a:t>
            </a:r>
            <a:endParaRPr lang="el-GR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63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Ειδική Διοικητική Διαδικασία - </a:t>
            </a:r>
            <a:r>
              <a:rPr lang="el-GR" sz="4000" b="1" dirty="0" err="1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Ενδικοφανής</a:t>
            </a: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προσφυγή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όταν εκτιμάται ανεπανόρθωτη βλάβη για τον υπόχρεο και κατόπιν αιτήματός του δύναται να ανασταλεί η καταβολή του 50% έως ότου αποφανθεί η ΥΕΕ,</a:t>
            </a:r>
          </a:p>
          <a:p>
            <a:pPr eaLnBrk="1" hangingPunct="1"/>
            <a:r>
              <a:rPr lang="el-GR" sz="2400" dirty="0" smtClean="0"/>
              <a:t>εντός 60 ημερών από την υποβολή της </a:t>
            </a:r>
            <a:r>
              <a:rPr lang="el-GR" sz="2400" dirty="0" err="1" smtClean="0"/>
              <a:t>ενδικοφανούς</a:t>
            </a:r>
            <a:r>
              <a:rPr lang="el-GR" sz="2400" dirty="0" smtClean="0"/>
              <a:t> προσφυγής στη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., η ΥΕΕ εκδίδει απόφαση, την οποία κοινοποιεί στον υπόχρεο,</a:t>
            </a:r>
          </a:p>
          <a:p>
            <a:pPr eaLnBrk="1" hangingPunct="1"/>
            <a:r>
              <a:rPr lang="el-GR" sz="2400" dirty="0" smtClean="0"/>
              <a:t>αν με την απόφαση ακυρώνεται, ή τροποποιείται η πράξη της φορολογικής αρχής, η ΥΕΕ οφείλει να αιτιολογεί την απόφαση αυτή επαρκώς με νομικούς και πραγματικούς ισχυρισμούς.</a:t>
            </a:r>
            <a:endParaRPr lang="el-GR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63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Ειδική Διοικητική Διαδικασία - </a:t>
            </a:r>
            <a:r>
              <a:rPr lang="el-GR" sz="4000" b="1" dirty="0" err="1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Ενδικοφανής</a:t>
            </a: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προσφυγή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δεν έχει δικαίωμα προσφυγής κατά της απόφασης της Υπηρεσίας Εσωτερικής Επανεξέτασης,</a:t>
            </a:r>
          </a:p>
          <a:p>
            <a:pPr eaLnBrk="1" hangingPunct="1"/>
            <a:r>
              <a:rPr lang="el-GR" sz="2400" dirty="0" smtClean="0"/>
              <a:t>κατά της απόφασης της ΥΕΕ ή της σιωπηρής απόρριψης, ο υπόχρεος δύναται να ασκήσει προσφυγή ενώπιον του αρμόδιου Διοικητικού Δικαστηρίου,</a:t>
            </a:r>
          </a:p>
          <a:p>
            <a:pPr eaLnBrk="1" hangingPunct="1"/>
            <a:r>
              <a:rPr lang="el-GR" sz="2400" dirty="0" smtClean="0"/>
              <a:t>προσφυγή στα διοικητικά δικαστήρια απευθείας κατά οποιασδήποτε πράξης που εξέδωσε η Φορολογική Διοίκηση είναι απαράδεκτη.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63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Κώδικας Φορολογικής Διαδικασίας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>
              <a:buNone/>
            </a:pPr>
            <a:r>
              <a:rPr lang="el-GR" sz="2600" b="1" dirty="0" smtClean="0"/>
              <a:t>Το περιεχόμενο του Κώδικα είναι:</a:t>
            </a:r>
          </a:p>
          <a:p>
            <a:pPr algn="just" eaLnBrk="1" hangingPunct="1">
              <a:buNone/>
            </a:pPr>
            <a:endParaRPr lang="el-GR" sz="2600" b="1" u="sng" dirty="0" smtClean="0"/>
          </a:p>
          <a:p>
            <a:pPr eaLnBrk="1" hangingPunct="1"/>
            <a:r>
              <a:rPr lang="el-GR" sz="2400" dirty="0" smtClean="0"/>
              <a:t>η διαδικασία προσδιορισμού, βεβαίωσης και είσπραξης των εσόδων του Δημοσίου,</a:t>
            </a:r>
          </a:p>
          <a:p>
            <a:pPr eaLnBrk="1" hangingPunct="1"/>
            <a:r>
              <a:rPr lang="el-GR" sz="2400" dirty="0" smtClean="0"/>
              <a:t>οι διοικητικές κυρώσεις για τη μη συμμόρφωση με την κείμενη νομοθεσία.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</a:t>
            </a:r>
            <a:r>
              <a:rPr lang="el-GR" dirty="0" smtClean="0"/>
              <a:t>Σπυράκης, Παναγιώτης </a:t>
            </a:r>
            <a:r>
              <a:rPr lang="el-GR" dirty="0" err="1" smtClean="0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52" y="6357958"/>
            <a:ext cx="1714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1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Βάρος απόδειξης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σε περίπτωση αμφισβήτησης πράξης προσδιορισμού φόρου στα πλαίσια </a:t>
            </a:r>
            <a:r>
              <a:rPr lang="el-GR" sz="2400" dirty="0" err="1" smtClean="0"/>
              <a:t>ενδικοφανούς</a:t>
            </a:r>
            <a:r>
              <a:rPr lang="el-GR" sz="2400" dirty="0" smtClean="0"/>
              <a:t> προσφυγής, ο φορολογούμενος ή οποιοδήποτε άλλο πρόσωπο που προβαίνει στην εν λόγω αμφισβήτηση, φέρει το βάρος της απόδειξης της πλημμέλειας της πράξης προσδιορισμού του φόρου.</a:t>
            </a:r>
            <a:endParaRPr lang="el-GR" sz="2400" b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Επίλογος</a:t>
            </a:r>
            <a:endParaRPr lang="el-GR" sz="4000" b="1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gradFill>
                <a:gsLst>
                  <a:gs pos="0">
                    <a:srgbClr val="6EA0B0">
                      <a:tint val="63000"/>
                      <a:satMod val="255000"/>
                    </a:srgbClr>
                  </a:gs>
                  <a:gs pos="9000">
                    <a:srgbClr val="6EA0B0">
                      <a:tint val="63000"/>
                      <a:satMod val="255000"/>
                    </a:srgbClr>
                  </a:gs>
                  <a:gs pos="53000">
                    <a:srgbClr val="6EA0B0">
                      <a:shade val="60000"/>
                      <a:satMod val="100000"/>
                    </a:srgbClr>
                  </a:gs>
                  <a:gs pos="90000">
                    <a:srgbClr val="6EA0B0">
                      <a:tint val="63000"/>
                      <a:satMod val="255000"/>
                    </a:srgbClr>
                  </a:gs>
                  <a:gs pos="100000">
                    <a:srgbClr val="6EA0B0">
                      <a:tint val="63000"/>
                      <a:satMod val="255000"/>
                    </a:srgb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Ο </a:t>
            </a:r>
            <a:r>
              <a:rPr lang="el-GR" sz="2400" dirty="0" err="1" smtClean="0"/>
              <a:t>ΚΦΔ</a:t>
            </a:r>
            <a:r>
              <a:rPr lang="el-GR" sz="2400" dirty="0" smtClean="0"/>
              <a:t> συνιστά μέρος ενός ευρύτερου πλαισίου διαρθρωτικών μεταρρυθμίσεων στους παραγωγικούς τομείς της οικονομίας, στη λειτουργία της δημόσιας διοίκησης, στην αναμόρφωση της φορολογικής νομοθεσίας και στον εκσυγχρονισμό της φορολογικής διοίκησης.</a:t>
            </a:r>
          </a:p>
          <a:p>
            <a:pPr eaLnBrk="1" hangingPunct="1"/>
            <a:r>
              <a:rPr lang="el-GR" sz="2400" dirty="0" smtClean="0"/>
              <a:t>Βασική επιδίωξη </a:t>
            </a:r>
            <a:r>
              <a:rPr lang="el-GR" sz="2400" dirty="0" smtClean="0"/>
              <a:t>του </a:t>
            </a:r>
            <a:r>
              <a:rPr lang="el-GR" sz="2400" dirty="0" err="1" smtClean="0"/>
              <a:t>ΚΦΔ</a:t>
            </a:r>
            <a:r>
              <a:rPr lang="el-GR" sz="2400" dirty="0" smtClean="0"/>
              <a:t> αποτελεί</a:t>
            </a:r>
            <a:r>
              <a:rPr lang="el-GR" sz="2400" dirty="0" smtClean="0"/>
              <a:t>, </a:t>
            </a:r>
            <a:r>
              <a:rPr lang="el-GR" sz="2400" dirty="0" smtClean="0"/>
              <a:t>η </a:t>
            </a:r>
            <a:r>
              <a:rPr lang="el-GR" sz="2400" dirty="0" smtClean="0"/>
              <a:t>δίκαιη </a:t>
            </a:r>
            <a:r>
              <a:rPr lang="el-GR" sz="2400" dirty="0" smtClean="0"/>
              <a:t>αναδιανομή </a:t>
            </a:r>
            <a:r>
              <a:rPr lang="el-GR" sz="2400" dirty="0" smtClean="0"/>
              <a:t>του </a:t>
            </a:r>
            <a:r>
              <a:rPr lang="el-GR" sz="2400" dirty="0" smtClean="0"/>
              <a:t>εισοδήματος </a:t>
            </a:r>
            <a:r>
              <a:rPr lang="el-GR" sz="2400" dirty="0" smtClean="0"/>
              <a:t>και η φορολογική δικαιοσύνη </a:t>
            </a:r>
            <a:r>
              <a:rPr lang="el-GR" sz="2400" dirty="0" smtClean="0"/>
              <a:t>προκειμένου </a:t>
            </a:r>
            <a:r>
              <a:rPr lang="el-GR" sz="2400" dirty="0" smtClean="0"/>
              <a:t>αφενός µεν να </a:t>
            </a:r>
            <a:r>
              <a:rPr lang="el-GR" sz="2400" dirty="0" smtClean="0"/>
              <a:t>χρηματοδοτούνται, </a:t>
            </a:r>
            <a:r>
              <a:rPr lang="el-GR" sz="2400" dirty="0" smtClean="0"/>
              <a:t>και να παρέχονται </a:t>
            </a:r>
            <a:r>
              <a:rPr lang="el-GR" sz="2400" dirty="0" err="1" smtClean="0"/>
              <a:t>δηµόσιες</a:t>
            </a:r>
            <a:r>
              <a:rPr lang="el-GR" sz="2400" dirty="0" smtClean="0"/>
              <a:t> υπηρεσίες </a:t>
            </a:r>
            <a:r>
              <a:rPr lang="el-GR" sz="2400" dirty="0" smtClean="0"/>
              <a:t>ποιότητας προς τους πολίτες καθώς και να προστατεύονται τα </a:t>
            </a:r>
            <a:r>
              <a:rPr lang="el-GR" sz="2400" dirty="0" err="1" smtClean="0"/>
              <a:t>δηµόσια</a:t>
            </a:r>
            <a:r>
              <a:rPr lang="el-GR" sz="2400" dirty="0" smtClean="0"/>
              <a:t> αγαθά που είναι απαραίτητα για τη συνεκτική λειτουργία της κοινωνίας µας και αφετέρου να </a:t>
            </a:r>
            <a:r>
              <a:rPr lang="el-GR" sz="2400" dirty="0" smtClean="0"/>
              <a:t>αντιμετωπίσουνε </a:t>
            </a:r>
            <a:r>
              <a:rPr lang="el-GR" sz="2400" dirty="0" smtClean="0"/>
              <a:t>την </a:t>
            </a:r>
            <a:r>
              <a:rPr lang="el-GR" sz="2400" dirty="0" err="1" smtClean="0"/>
              <a:t>οικονοµική</a:t>
            </a:r>
            <a:r>
              <a:rPr lang="el-GR" sz="2400" dirty="0" smtClean="0"/>
              <a:t> αδικία που γεννά η φοροδιαφυγή και η </a:t>
            </a:r>
            <a:r>
              <a:rPr lang="el-GR" sz="2400" dirty="0" err="1" smtClean="0"/>
              <a:t>φοροαποφυγή</a:t>
            </a:r>
            <a:r>
              <a:rPr lang="el-GR" sz="2400" dirty="0" smtClean="0"/>
              <a:t>.</a:t>
            </a:r>
          </a:p>
          <a:p>
            <a:pPr eaLnBrk="1" hangingPunct="1"/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Βιβλιογραφία</a:t>
            </a:r>
            <a:endParaRPr lang="el-GR" sz="4000" b="1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gradFill>
                <a:gsLst>
                  <a:gs pos="0">
                    <a:srgbClr val="6EA0B0">
                      <a:tint val="63000"/>
                      <a:satMod val="255000"/>
                    </a:srgbClr>
                  </a:gs>
                  <a:gs pos="9000">
                    <a:srgbClr val="6EA0B0">
                      <a:tint val="63000"/>
                      <a:satMod val="255000"/>
                    </a:srgbClr>
                  </a:gs>
                  <a:gs pos="53000">
                    <a:srgbClr val="6EA0B0">
                      <a:shade val="60000"/>
                      <a:satMod val="100000"/>
                    </a:srgbClr>
                  </a:gs>
                  <a:gs pos="90000">
                    <a:srgbClr val="6EA0B0">
                      <a:tint val="63000"/>
                      <a:satMod val="255000"/>
                    </a:srgbClr>
                  </a:gs>
                  <a:gs pos="100000">
                    <a:srgbClr val="6EA0B0">
                      <a:tint val="63000"/>
                      <a:satMod val="255000"/>
                    </a:srgb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Ν. </a:t>
            </a:r>
            <a:r>
              <a:rPr lang="el-GR" sz="2400" dirty="0" smtClean="0"/>
              <a:t>4174/26.07.2013</a:t>
            </a:r>
            <a:r>
              <a:rPr lang="el-GR" sz="2400" dirty="0" smtClean="0"/>
              <a:t>. </a:t>
            </a:r>
            <a:r>
              <a:rPr lang="el-GR" sz="2400" i="1" dirty="0" smtClean="0"/>
              <a:t>Φορολογικές διαδικασίες και άλλες </a:t>
            </a:r>
            <a:r>
              <a:rPr lang="el-GR" sz="2400" i="1" dirty="0" smtClean="0"/>
              <a:t>διατάξεις</a:t>
            </a:r>
            <a:r>
              <a:rPr lang="el-GR" sz="2400" i="1" dirty="0" smtClean="0"/>
              <a:t>.</a:t>
            </a:r>
            <a:r>
              <a:rPr lang="el-GR" sz="2400" dirty="0" smtClean="0"/>
              <a:t> ΦΕΚ </a:t>
            </a:r>
            <a:r>
              <a:rPr lang="el-GR" sz="2400" dirty="0" smtClean="0"/>
              <a:t>Α' </a:t>
            </a:r>
            <a:r>
              <a:rPr lang="el-GR" sz="2400" dirty="0" smtClean="0"/>
              <a:t>170/26-07-2013.</a:t>
            </a:r>
          </a:p>
          <a:p>
            <a:pPr eaLnBrk="1" hangingPunct="1"/>
            <a:r>
              <a:rPr lang="el-GR" sz="2400" dirty="0" smtClean="0"/>
              <a:t>Σύγχρονη </a:t>
            </a:r>
            <a:r>
              <a:rPr lang="el-GR" sz="2400" dirty="0" smtClean="0"/>
              <a:t>Νομοθεσία, (2013). </a:t>
            </a:r>
            <a:r>
              <a:rPr lang="el-GR" sz="2400" i="1" dirty="0" smtClean="0"/>
              <a:t>Κώδικας φορολογικής </a:t>
            </a:r>
            <a:r>
              <a:rPr lang="el-GR" sz="2400" i="1" dirty="0" smtClean="0"/>
              <a:t>διαδικασίας. </a:t>
            </a:r>
            <a:r>
              <a:rPr lang="el-GR" sz="2400" dirty="0" smtClean="0"/>
              <a:t>Αθήνα – Θεσσαλονίκη: Εκδόσεις </a:t>
            </a:r>
            <a:r>
              <a:rPr lang="el-GR" sz="2400" dirty="0" err="1" smtClean="0"/>
              <a:t>Σάκκουλα</a:t>
            </a:r>
            <a:r>
              <a:rPr lang="el-GR" sz="2400" i="1" dirty="0" smtClean="0"/>
              <a:t>.</a:t>
            </a:r>
          </a:p>
          <a:p>
            <a:pPr eaLnBrk="1" hangingPunct="1"/>
            <a:r>
              <a:rPr lang="el-GR" sz="2400" dirty="0" smtClean="0"/>
              <a:t>Τράπεζα της Ελλάδος, (2011). </a:t>
            </a:r>
            <a:r>
              <a:rPr lang="el-GR" sz="2400" i="1" dirty="0" smtClean="0"/>
              <a:t>Φοροδιαφυγή – </a:t>
            </a:r>
            <a:r>
              <a:rPr lang="el-GR" sz="2400" i="1" dirty="0" err="1" smtClean="0"/>
              <a:t>φοροαποφυγή</a:t>
            </a:r>
            <a:r>
              <a:rPr lang="el-GR" sz="2400" dirty="0" smtClean="0"/>
              <a:t>. Αθήνα: Δ/</a:t>
            </a:r>
            <a:r>
              <a:rPr lang="el-GR" sz="2400" dirty="0" err="1" smtClean="0"/>
              <a:t>νση</a:t>
            </a:r>
            <a:r>
              <a:rPr lang="el-GR" sz="2400" dirty="0" smtClean="0"/>
              <a:t> Οικονομικών </a:t>
            </a:r>
            <a:r>
              <a:rPr lang="el-GR" sz="2400" dirty="0" smtClean="0"/>
              <a:t>Μ</a:t>
            </a:r>
            <a:r>
              <a:rPr lang="el-GR" sz="2400" dirty="0" smtClean="0"/>
              <a:t>ελετών Τραπέζης της Ελλάδος.</a:t>
            </a:r>
          </a:p>
          <a:p>
            <a:pPr eaLnBrk="1" hangingPunct="1"/>
            <a:r>
              <a:rPr lang="el-GR" sz="2400" dirty="0" err="1" smtClean="0"/>
              <a:t>Μήτσιος</a:t>
            </a:r>
            <a:r>
              <a:rPr lang="el-GR" sz="2400" dirty="0" smtClean="0"/>
              <a:t>, Σ. (2013)</a:t>
            </a:r>
            <a:r>
              <a:rPr lang="el-GR" sz="2400" i="1" dirty="0" smtClean="0"/>
              <a:t>. Κώδικας </a:t>
            </a:r>
            <a:r>
              <a:rPr lang="el-GR" sz="2400" i="1" dirty="0" smtClean="0"/>
              <a:t>Φορολογικής Διαδικασίας - Σύνοψη </a:t>
            </a:r>
            <a:r>
              <a:rPr lang="el-GR" sz="2400" i="1" dirty="0" smtClean="0"/>
              <a:t>κυριότερων αλλαγών</a:t>
            </a:r>
            <a:r>
              <a:rPr lang="el-GR" sz="2400" i="1" dirty="0" smtClean="0"/>
              <a:t>.</a:t>
            </a:r>
            <a:r>
              <a:rPr lang="el-GR" sz="2400" dirty="0" smtClean="0"/>
              <a:t> (</a:t>
            </a:r>
            <a:r>
              <a:rPr lang="en-US" sz="2400" dirty="0" smtClean="0"/>
              <a:t>http://</a:t>
            </a:r>
            <a:r>
              <a:rPr lang="en-US" sz="2400" dirty="0" smtClean="0"/>
              <a:t>www.ey.com/Publication/vwLUAssets/Tax_alert_30_Sept_13_GR</a:t>
            </a:r>
            <a:r>
              <a:rPr lang="el-GR" sz="2400" dirty="0" smtClean="0"/>
              <a:t>).</a:t>
            </a:r>
          </a:p>
          <a:p>
            <a:pPr eaLnBrk="1" hangingPunct="1"/>
            <a:r>
              <a:rPr lang="el-GR" sz="2400" dirty="0" err="1" smtClean="0"/>
              <a:t>Κορομηλάς</a:t>
            </a:r>
            <a:r>
              <a:rPr lang="el-GR" sz="2400" dirty="0" smtClean="0"/>
              <a:t>, Γ. (2014). </a:t>
            </a:r>
            <a:r>
              <a:rPr lang="el-GR" sz="2400" i="1" dirty="0" err="1" smtClean="0"/>
              <a:t>Επικαιροποιημένη</a:t>
            </a:r>
            <a:r>
              <a:rPr lang="el-GR" sz="2400" i="1" dirty="0" smtClean="0"/>
              <a:t> </a:t>
            </a:r>
            <a:r>
              <a:rPr lang="el-GR" sz="2400" i="1" dirty="0" smtClean="0"/>
              <a:t>μελέτη για τις Διοικητικές Κυρώσεις (τόκους και πρόστιμα) του Ν. </a:t>
            </a:r>
            <a:r>
              <a:rPr lang="el-GR" sz="2400" i="1" dirty="0" smtClean="0"/>
              <a:t>4174/2013.</a:t>
            </a:r>
            <a:r>
              <a:rPr lang="el-GR" sz="2400" dirty="0" smtClean="0"/>
              <a:t> (</a:t>
            </a:r>
            <a:r>
              <a:rPr lang="en-US" sz="2400" dirty="0" smtClean="0"/>
              <a:t>http://www.forologikanea.gr</a:t>
            </a:r>
            <a:r>
              <a:rPr lang="en-US" sz="2400" dirty="0" smtClean="0"/>
              <a:t>/</a:t>
            </a:r>
            <a:r>
              <a:rPr lang="el-GR" sz="2400" dirty="0" smtClean="0"/>
              <a:t>). 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endParaRPr lang="el-GR" sz="2400" b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65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4572008"/>
            <a:ext cx="7467600" cy="1785951"/>
          </a:xfrm>
        </p:spPr>
        <p:txBody>
          <a:bodyPr/>
          <a:lstStyle/>
          <a:p>
            <a:pPr algn="r" eaLnBrk="1" hangingPunct="1">
              <a:buFont typeface="Wingdings 2" pitchFamily="18" charset="2"/>
              <a:buNone/>
            </a:pPr>
            <a:r>
              <a:rPr lang="el-GR" sz="4800" b="1" i="1" dirty="0" smtClean="0"/>
              <a:t>Ευχαριστούμε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el-GR" sz="4800" b="1" i="1" dirty="0" smtClean="0"/>
              <a:t>για την προσοχή σας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727FF-E891-4177-B0A0-C58DEBA0BA07}" type="slidenum">
              <a:rPr lang="el-GR"/>
              <a:pPr>
                <a:defRPr/>
              </a:pPr>
              <a:t>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Γρηγόριος Σπυράκης</a:t>
            </a:r>
          </a:p>
        </p:txBody>
      </p:sp>
      <p:pic>
        <p:nvPicPr>
          <p:cNvPr id="14338" name="Picture 2" descr="http://www.funnybook.gr/public/images/content/1380272250-foroi-douleia-tsiga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5526" y="210111"/>
            <a:ext cx="7522688" cy="436189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Πεδίο εφαρμογής του Κώδικα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>
              <a:buNone/>
            </a:pPr>
            <a:r>
              <a:rPr lang="el-GR" sz="2600" b="1" dirty="0" smtClean="0"/>
              <a:t>Οι διατάξεις του Κώδικα ισχύουν για:</a:t>
            </a:r>
          </a:p>
          <a:p>
            <a:pPr algn="just" eaLnBrk="1" hangingPunct="1">
              <a:buNone/>
            </a:pPr>
            <a:endParaRPr lang="el-GR" sz="2600" b="1" dirty="0" smtClean="0"/>
          </a:p>
          <a:p>
            <a:pPr eaLnBrk="1" hangingPunct="1"/>
            <a:r>
              <a:rPr lang="el-GR" sz="2400" dirty="0" smtClean="0"/>
              <a:t>το Φόρο Εισοδήματος,</a:t>
            </a:r>
          </a:p>
          <a:p>
            <a:pPr eaLnBrk="1" hangingPunct="1"/>
            <a:r>
              <a:rPr lang="el-GR" sz="2400" dirty="0" smtClean="0"/>
              <a:t>το Φόρο Προστιθέμενης Αξίας (ΦΠΑ),</a:t>
            </a:r>
          </a:p>
          <a:p>
            <a:pPr eaLnBrk="1" hangingPunct="1"/>
            <a:r>
              <a:rPr lang="el-GR" sz="2400" dirty="0" smtClean="0"/>
              <a:t>το Φόρο Κατοχής Ακίνητης Περιουσίας,</a:t>
            </a:r>
          </a:p>
          <a:p>
            <a:r>
              <a:rPr lang="el-GR" sz="2400" dirty="0" smtClean="0"/>
              <a:t>κάθε άλλο φόρο, τέλος, ή εισφορά που σχετίζεται με το ΦΕ και το ΦΠΑ,</a:t>
            </a:r>
          </a:p>
          <a:p>
            <a:r>
              <a:rPr lang="el-GR" sz="2400" dirty="0" smtClean="0"/>
              <a:t>χρηματικές κυρώσεις, οι οποίες προβλέπονται από τον Κώδικα.</a:t>
            </a:r>
            <a:endParaRPr lang="el-GR" sz="26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52" y="6357958"/>
            <a:ext cx="1714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Αποδεικτικό φορολογικής ενημερότητας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600" b="1" dirty="0" smtClean="0"/>
              <a:t>Έκδοση αποδεικτικού:</a:t>
            </a:r>
          </a:p>
          <a:p>
            <a:pPr eaLnBrk="1" hangingPunct="1">
              <a:buNone/>
            </a:pPr>
            <a:endParaRPr lang="el-GR" sz="2600" b="1" dirty="0" smtClean="0"/>
          </a:p>
          <a:p>
            <a:pPr eaLnBrk="1" hangingPunct="1"/>
            <a:r>
              <a:rPr lang="el-GR" sz="2400" dirty="0" smtClean="0"/>
              <a:t>ο φορολογούμενος δύναται να ζητά </a:t>
            </a:r>
            <a:r>
              <a:rPr lang="el-GR" sz="2400" dirty="0" err="1" smtClean="0"/>
              <a:t>Α.Φ.Ε</a:t>
            </a:r>
            <a:r>
              <a:rPr lang="el-GR" sz="2400" dirty="0" smtClean="0"/>
              <a:t>. για την πραγματοποίηση πράξεων και συναλλαγών που ρητά ορίζονται από τη σχετική νομοθεσία,</a:t>
            </a:r>
          </a:p>
          <a:p>
            <a:pPr eaLnBrk="1" hangingPunct="1"/>
            <a:r>
              <a:rPr lang="el-GR" sz="2400" dirty="0" smtClean="0"/>
              <a:t>η ΦΔ χορηγεί </a:t>
            </a:r>
            <a:r>
              <a:rPr lang="el-GR" sz="2400" dirty="0" err="1" smtClean="0"/>
              <a:t>ΑΦΕ</a:t>
            </a:r>
            <a:r>
              <a:rPr lang="el-GR" sz="2400" dirty="0" smtClean="0"/>
              <a:t>, μόνο εφόσον ο φορολογούμενος δεν έχει ληξιπρόθεσμες φορολογικές οφειλές και έχει υποβάλει όλες τις φορολογικές δηλώσεις στο παρελθόν,</a:t>
            </a:r>
          </a:p>
          <a:p>
            <a:pPr eaLnBrk="1" hangingPunct="1"/>
            <a:r>
              <a:rPr lang="el-GR" sz="2400" dirty="0" smtClean="0"/>
              <a:t>παρέχεται η δυνατότητα υπαγωγής των ληξιπρόθεσμων οφειλών σε ρύθμιση τμηματικής καταβολής,</a:t>
            </a:r>
          </a:p>
          <a:p>
            <a:pPr eaLnBrk="1" hangingPunct="1"/>
            <a:r>
              <a:rPr lang="el-GR" sz="2400" dirty="0" smtClean="0"/>
              <a:t>η ΦΔ δεν χορηγεί </a:t>
            </a:r>
            <a:r>
              <a:rPr lang="el-GR" sz="2400" dirty="0" err="1" smtClean="0"/>
              <a:t>ΑΦΕ</a:t>
            </a:r>
            <a:r>
              <a:rPr lang="el-GR" sz="2400" dirty="0" smtClean="0"/>
              <a:t> όταν έχουν ληφθεί μέτρα διασφάλισης του Ελληνικού Δημοσίου για οικονομικά εγκλήματα.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52" y="6357958"/>
            <a:ext cx="1714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12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Βιβλία και στοιχεία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600" b="1" dirty="0" smtClean="0"/>
              <a:t>Τήρηση βιβλίων και στοιχείων:</a:t>
            </a:r>
          </a:p>
          <a:p>
            <a:pPr eaLnBrk="1" hangingPunct="1">
              <a:buNone/>
            </a:pPr>
            <a:endParaRPr lang="el-GR" sz="2600" b="1" dirty="0" smtClean="0"/>
          </a:p>
          <a:p>
            <a:pPr eaLnBrk="1" hangingPunct="1"/>
            <a:r>
              <a:rPr lang="el-GR" sz="2400" dirty="0" smtClean="0"/>
              <a:t>κάθε πρόσωπο με εισόδημα από επιχειρηματική δραστηριότητα υποχρεούται να τηρεί βιβλία και στοιχεία,</a:t>
            </a:r>
          </a:p>
          <a:p>
            <a:pPr eaLnBrk="1" hangingPunct="1"/>
            <a:r>
              <a:rPr lang="el-GR" sz="2400" dirty="0" smtClean="0"/>
              <a:t>τα βιβλία και στοιχεία πρέπει να διαφυλάσσονται:</a:t>
            </a:r>
          </a:p>
          <a:p>
            <a:pPr eaLnBrk="1" hangingPunct="1">
              <a:buNone/>
            </a:pPr>
            <a:r>
              <a:rPr lang="el-GR" sz="2000" dirty="0" smtClean="0"/>
              <a:t>	- για διάστημα πέντε (5) ετών ή,</a:t>
            </a:r>
          </a:p>
          <a:p>
            <a:pPr eaLnBrk="1" hangingPunct="1">
              <a:buNone/>
            </a:pPr>
            <a:r>
              <a:rPr lang="el-GR" sz="2000" dirty="0" smtClean="0"/>
              <a:t>	- έως ότου παραγραφεί το δικαίωμα έκδοσης από τη Φορολογική Διοίκηση πράξης προσδιορισμού, ή,</a:t>
            </a:r>
          </a:p>
          <a:p>
            <a:pPr eaLnBrk="1" hangingPunct="1">
              <a:buNone/>
            </a:pPr>
            <a:r>
              <a:rPr lang="el-GR" sz="2000" dirty="0" smtClean="0"/>
              <a:t>	- έως ότου </a:t>
            </a:r>
            <a:r>
              <a:rPr lang="el-GR" sz="2000" dirty="0" err="1" smtClean="0"/>
              <a:t>τελεσιδικήσει</a:t>
            </a:r>
            <a:r>
              <a:rPr lang="el-GR" sz="2000" dirty="0" smtClean="0"/>
              <a:t> η απαίτηση της Φορολογικής Διοίκησης σε συνέχεια διενέργειας φορολογικού ελέγχου.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52" y="6357958"/>
            <a:ext cx="1714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13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Υποβολή φορολογικών δηλώσεων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l-GR" sz="2400" dirty="0" smtClean="0"/>
              <a:t>ο υπόχρεος σε υποβολή φορολογικών δηλώσεων υποβάλλει αυτές στη ΦΔ κατά τον προβλεπόμενο χρόνο,</a:t>
            </a:r>
          </a:p>
          <a:p>
            <a:pPr eaLnBrk="1" hangingPunct="1"/>
            <a:r>
              <a:rPr lang="el-GR" sz="2400" dirty="0" smtClean="0"/>
              <a:t>αν ο φορολογούμενος διαπιστώσει, ότι η φορολογική δήλωση που υπέβαλε στη ΦΔ περιέχει σφάλμα, υποχρεούται να υποβάλει τροποποιητική δήλωση,</a:t>
            </a:r>
          </a:p>
          <a:p>
            <a:pPr eaLnBrk="1" hangingPunct="1"/>
            <a:r>
              <a:rPr lang="el-GR" sz="2400" dirty="0" smtClean="0"/>
              <a:t>Δεν μπορεί να υποβάλει τροποποιητική δήλωση αν έχει εκδοθεί εντολή ελέγχου,</a:t>
            </a:r>
          </a:p>
          <a:p>
            <a:pPr eaLnBrk="1" hangingPunct="1"/>
            <a:r>
              <a:rPr lang="el-GR" sz="2400" dirty="0" smtClean="0"/>
              <a:t>όταν ο φορολογούμενος αμφιβάλλει σχετικά με υποχρεώσεις σχετιζόμενες με τη φορολογική δήλωση, έχει δικαίωμα να υποβάλει φορολογική δήλωση με επιφύλαξη</a:t>
            </a:r>
            <a:r>
              <a:rPr lang="en-US" sz="2400" dirty="0" smtClean="0"/>
              <a:t>.</a:t>
            </a:r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143768" y="6357958"/>
            <a:ext cx="2000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18 - 20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Εξουσίες της Φορολογικής Διοίκησης</a:t>
            </a:r>
            <a:r>
              <a:rPr lang="en-US" sz="2400" dirty="0" smtClean="0"/>
              <a:t> (</a:t>
            </a:r>
            <a:r>
              <a:rPr lang="el-GR" sz="2400" dirty="0" err="1" smtClean="0"/>
              <a:t>Φ.Δ</a:t>
            </a:r>
            <a:r>
              <a:rPr lang="el-GR" sz="2400" dirty="0" smtClean="0"/>
              <a:t>.):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έχει την εξουσία να επαληθεύει, να ελέγχει και να διασταυρώνει την εκπλήρωση των φορολογικών υποχρεώσεων των φορολογουμένων,</a:t>
            </a:r>
          </a:p>
          <a:p>
            <a:pPr eaLnBrk="1" hangingPunct="1"/>
            <a:r>
              <a:rPr lang="el-GR" sz="2400" dirty="0" smtClean="0"/>
              <a:t>ο φορολογικός έλεγχος μπορεί να λάβει χώρα στα γραφεία της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ή στην έδρα της επιχείρησης.</a:t>
            </a:r>
          </a:p>
          <a:p>
            <a:pPr eaLnBrk="1" hangingPunct="1"/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23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Πρόσβαση στα βιβλία και στοιχεία: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έχει δικαίωμα να λαμβάνει αντίγραφα των βιβλίων και στοιχείων, καθώς και λοιπών εγγράφων,</a:t>
            </a:r>
          </a:p>
          <a:p>
            <a:pPr eaLnBrk="1" hangingPunct="1"/>
            <a:r>
              <a:rPr lang="el-GR" sz="2400" dirty="0" smtClean="0"/>
              <a:t>εάν τα βιβλία και στοιχεία τηρούνται ηλεκτρονικά, 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έχει δικαίωμα πρόσβασης σε οποιαδήποτε φυλασσόμενα αρχεία, καθώς και στα λογιστικά προγράμματα,</a:t>
            </a:r>
          </a:p>
          <a:p>
            <a:pPr eaLnBrk="1" hangingPunct="1"/>
            <a:r>
              <a:rPr lang="el-GR" sz="2400" dirty="0" smtClean="0"/>
              <a:t>η </a:t>
            </a:r>
            <a:r>
              <a:rPr lang="el-GR" sz="2400" dirty="0" err="1" smtClean="0"/>
              <a:t>Φ.Δ</a:t>
            </a:r>
            <a:r>
              <a:rPr lang="el-GR" sz="2400" dirty="0" smtClean="0"/>
              <a:t>. δύναται να κατάσχει βιβλία και στοιχεία που τηρούνται σύμφωνα με τη φορολογική νομοθεσία και οποιαδήποτε άλλα ανεπίσημα βιβλία και έγγραφα.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24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Φορολογικοί έλεγχοι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/>
              <a:t>Είσοδος σε εγκαταστάσεις:</a:t>
            </a:r>
          </a:p>
          <a:p>
            <a:pPr eaLnBrk="1" hangingPunct="1"/>
            <a:endParaRPr lang="el-GR" sz="2400" dirty="0" smtClean="0"/>
          </a:p>
          <a:p>
            <a:pPr eaLnBrk="1" hangingPunct="1"/>
            <a:r>
              <a:rPr lang="el-GR" sz="2400" dirty="0" smtClean="0"/>
              <a:t>ο οριζόμενος υπάλληλος φέρει έγγραφη εντολή διενέργειας φορολογικού ελέγχου, η οποία περιλαμβάνει:</a:t>
            </a:r>
          </a:p>
          <a:p>
            <a:pPr eaLnBrk="1" hangingPunct="1">
              <a:buNone/>
            </a:pPr>
            <a:r>
              <a:rPr lang="el-GR" sz="2400" dirty="0" smtClean="0"/>
              <a:t>	</a:t>
            </a:r>
            <a:r>
              <a:rPr lang="el-GR" sz="2000" dirty="0" smtClean="0"/>
              <a:t>- τον αριθμό και την ημερομηνία εντολής,</a:t>
            </a:r>
          </a:p>
          <a:p>
            <a:pPr eaLnBrk="1" hangingPunct="1">
              <a:buNone/>
            </a:pPr>
            <a:r>
              <a:rPr lang="el-GR" sz="2000" dirty="0" smtClean="0"/>
              <a:t>	- το ονοματεπώνυμο του υπαλλήλου,</a:t>
            </a:r>
          </a:p>
          <a:p>
            <a:pPr eaLnBrk="1" hangingPunct="1">
              <a:buNone/>
            </a:pPr>
            <a:r>
              <a:rPr lang="el-GR" sz="2000" dirty="0" smtClean="0"/>
              <a:t>	- τα στοιχεία ταυτοποίησης της επιχείρησης,</a:t>
            </a:r>
          </a:p>
          <a:p>
            <a:pPr eaLnBrk="1" hangingPunct="1">
              <a:buNone/>
            </a:pPr>
            <a:r>
              <a:rPr lang="el-GR" sz="2000" dirty="0" smtClean="0"/>
              <a:t>	- το είδος του ελέγχου (πλήρης, μερικός)</a:t>
            </a:r>
          </a:p>
          <a:p>
            <a:pPr eaLnBrk="1" hangingPunct="1"/>
            <a:r>
              <a:rPr lang="el-GR" sz="2400" dirty="0" smtClean="0"/>
              <a:t>ο οριζόμενος υπάλληλος επιδεικνύει την ταυτότητά του πριν την έναρξη του ελέγχου.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3D0D3-C3A4-4922-8307-E4E07830FA2E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Γρηγόριος Σπυράκης, Παναγιώτης </a:t>
            </a:r>
            <a:r>
              <a:rPr lang="el-GR" dirty="0" err="1"/>
              <a:t>Βλάχος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429520" y="6357958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Ν. 4174/26.07.2013, αρ. 25</a:t>
            </a:r>
            <a:endParaRPr lang="el-GR" sz="1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2767</TotalTime>
  <Words>1535</Words>
  <Application>Microsoft Office PowerPoint</Application>
  <PresentationFormat>Προβολή στην οθόνη (4:3)</PresentationFormat>
  <Paragraphs>188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Τεχνικό</vt:lpstr>
      <vt:lpstr>«Η συμβολΗ του φορολογικοΥ ελΕγχου στην καταπολΕμηση τηΣ φοροδιαφυγΗΣ και τηΣ οικονομικΗΣ απΑτηΣ»  1. Κώδικας φορολογικής διαδικασίας,  τήρηση βιβλίων και στοιχείων,  φορολογικοί έλεγχοι. </vt:lpstr>
      <vt:lpstr>Κώδικας Φορολογικής Διαδικασίας</vt:lpstr>
      <vt:lpstr>Πεδίο εφαρμογής του Κώδικα</vt:lpstr>
      <vt:lpstr>Αποδεικτικό φορολογικής ενημερότητας</vt:lpstr>
      <vt:lpstr>Βιβλία και στοιχεία</vt:lpstr>
      <vt:lpstr>Υποβολή φορολογικών δηλώσεων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Φορολογικοί έλεγχοι</vt:lpstr>
      <vt:lpstr>Παραγραφή</vt:lpstr>
      <vt:lpstr>Ειδική Διοικητική Διαδικασία - Ενδικοφανής προσφυγή</vt:lpstr>
      <vt:lpstr>Ειδική Διοικητική Διαδικασία - Ενδικοφανής προσφυγή</vt:lpstr>
      <vt:lpstr>Ειδική Διοικητική Διαδικασία - Ενδικοφανής προσφυγή</vt:lpstr>
      <vt:lpstr>Βάρος απόδειξης</vt:lpstr>
      <vt:lpstr>Επίλογος</vt:lpstr>
      <vt:lpstr>Βιβλιογραφία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Γρηγόρης Σπυράκης</dc:creator>
  <cp:lastModifiedBy>GREG</cp:lastModifiedBy>
  <cp:revision>161</cp:revision>
  <dcterms:created xsi:type="dcterms:W3CDTF">2008-10-31T19:21:59Z</dcterms:created>
  <dcterms:modified xsi:type="dcterms:W3CDTF">2014-11-20T09:03:17Z</dcterms:modified>
</cp:coreProperties>
</file>