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27" r:id="rId3"/>
    <p:sldId id="328" r:id="rId4"/>
    <p:sldId id="365" r:id="rId5"/>
    <p:sldId id="325" r:id="rId6"/>
    <p:sldId id="361" r:id="rId7"/>
    <p:sldId id="367" r:id="rId8"/>
    <p:sldId id="368" r:id="rId9"/>
    <p:sldId id="366" r:id="rId10"/>
    <p:sldId id="330" r:id="rId11"/>
    <p:sldId id="331" r:id="rId12"/>
    <p:sldId id="332" r:id="rId13"/>
    <p:sldId id="333" r:id="rId14"/>
    <p:sldId id="334" r:id="rId15"/>
    <p:sldId id="335" r:id="rId16"/>
    <p:sldId id="336" r:id="rId17"/>
    <p:sldId id="337" r:id="rId18"/>
    <p:sldId id="338" r:id="rId19"/>
    <p:sldId id="353" r:id="rId20"/>
    <p:sldId id="339" r:id="rId21"/>
    <p:sldId id="357" r:id="rId22"/>
    <p:sldId id="359" r:id="rId23"/>
    <p:sldId id="362" r:id="rId24"/>
    <p:sldId id="363" r:id="rId25"/>
    <p:sldId id="340" r:id="rId26"/>
    <p:sldId id="341" r:id="rId27"/>
    <p:sldId id="342" r:id="rId28"/>
    <p:sldId id="343" r:id="rId29"/>
    <p:sldId id="364" r:id="rId30"/>
    <p:sldId id="344" r:id="rId31"/>
    <p:sldId id="345" r:id="rId32"/>
    <p:sldId id="346" r:id="rId33"/>
    <p:sldId id="347" r:id="rId34"/>
    <p:sldId id="348" r:id="rId35"/>
    <p:sldId id="349" r:id="rId36"/>
    <p:sldId id="351" r:id="rId37"/>
  </p:sldIdLst>
  <p:sldSz cx="9144000" cy="6858000" type="screen4x3"/>
  <p:notesSz cx="6858000" cy="9144000"/>
  <p:defaultTextStyle>
    <a:defPPr>
      <a:defRPr lang="en-US"/>
    </a:defPPr>
    <a:lvl1pPr algn="l" rtl="0" fontAlgn="base">
      <a:spcBef>
        <a:spcPct val="20000"/>
      </a:spcBef>
      <a:spcAft>
        <a:spcPct val="0"/>
      </a:spcAft>
      <a:defRPr sz="3200" kern="1200">
        <a:solidFill>
          <a:schemeClr val="tx1"/>
        </a:solidFill>
        <a:latin typeface="Times New Roman" pitchFamily="18" charset="0"/>
        <a:ea typeface="+mn-ea"/>
        <a:cs typeface="+mn-cs"/>
      </a:defRPr>
    </a:lvl1pPr>
    <a:lvl2pPr marL="457200" algn="l" rtl="0" fontAlgn="base">
      <a:spcBef>
        <a:spcPct val="20000"/>
      </a:spcBef>
      <a:spcAft>
        <a:spcPct val="0"/>
      </a:spcAft>
      <a:defRPr sz="3200" kern="1200">
        <a:solidFill>
          <a:schemeClr val="tx1"/>
        </a:solidFill>
        <a:latin typeface="Times New Roman" pitchFamily="18" charset="0"/>
        <a:ea typeface="+mn-ea"/>
        <a:cs typeface="+mn-cs"/>
      </a:defRPr>
    </a:lvl2pPr>
    <a:lvl3pPr marL="914400" algn="l" rtl="0" fontAlgn="base">
      <a:spcBef>
        <a:spcPct val="20000"/>
      </a:spcBef>
      <a:spcAft>
        <a:spcPct val="0"/>
      </a:spcAft>
      <a:defRPr sz="3200" kern="1200">
        <a:solidFill>
          <a:schemeClr val="tx1"/>
        </a:solidFill>
        <a:latin typeface="Times New Roman" pitchFamily="18" charset="0"/>
        <a:ea typeface="+mn-ea"/>
        <a:cs typeface="+mn-cs"/>
      </a:defRPr>
    </a:lvl3pPr>
    <a:lvl4pPr marL="1371600" algn="l" rtl="0" fontAlgn="base">
      <a:spcBef>
        <a:spcPct val="20000"/>
      </a:spcBef>
      <a:spcAft>
        <a:spcPct val="0"/>
      </a:spcAft>
      <a:defRPr sz="3200" kern="1200">
        <a:solidFill>
          <a:schemeClr val="tx1"/>
        </a:solidFill>
        <a:latin typeface="Times New Roman" pitchFamily="18" charset="0"/>
        <a:ea typeface="+mn-ea"/>
        <a:cs typeface="+mn-cs"/>
      </a:defRPr>
    </a:lvl4pPr>
    <a:lvl5pPr marL="1828800" algn="l" rtl="0" fontAlgn="base">
      <a:spcBef>
        <a:spcPct val="2000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CCFF"/>
    <a:srgbClr val="800000"/>
    <a:srgbClr val="CC9900"/>
    <a:srgbClr val="FF9933"/>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97" autoAdjust="0"/>
    <p:restoredTop sz="82426" autoAdjust="0"/>
  </p:normalViewPr>
  <p:slideViewPr>
    <p:cSldViewPr>
      <p:cViewPr varScale="1">
        <p:scale>
          <a:sx n="92" d="100"/>
          <a:sy n="92" d="100"/>
        </p:scale>
        <p:origin x="-218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8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smtClean="0"/>
            </a:lvl1pPr>
          </a:lstStyle>
          <a:p>
            <a:pPr>
              <a:defRPr/>
            </a:pPr>
            <a:endParaRPr lang="el-GR"/>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smtClean="0"/>
            </a:lvl1pPr>
          </a:lstStyle>
          <a:p>
            <a:pPr>
              <a:defRPr/>
            </a:pPr>
            <a:endParaRPr lang="el-GR"/>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smtClean="0"/>
            </a:lvl1pPr>
          </a:lstStyle>
          <a:p>
            <a:pPr>
              <a:defRPr/>
            </a:pPr>
            <a:endParaRPr lang="el-G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smtClean="0"/>
            </a:lvl1pPr>
          </a:lstStyle>
          <a:p>
            <a:pPr>
              <a:defRPr/>
            </a:pPr>
            <a:fld id="{5E72B3BC-490F-4A9C-A222-5A88354336BF}" type="slidenum">
              <a:rPr lang="el-GR"/>
              <a:pPr>
                <a:defRPr/>
              </a:pPr>
              <a:t>‹#›</a:t>
            </a:fld>
            <a:endParaRPr lang="el-GR"/>
          </a:p>
        </p:txBody>
      </p:sp>
    </p:spTree>
    <p:extLst>
      <p:ext uri="{BB962C8B-B14F-4D97-AF65-F5344CB8AC3E}">
        <p14:creationId xmlns:p14="http://schemas.microsoft.com/office/powerpoint/2010/main" val="4136574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5E72B3BC-490F-4A9C-A222-5A88354336BF}" type="slidenum">
              <a:rPr lang="el-GR" smtClean="0"/>
              <a:pPr>
                <a:defRPr/>
              </a:pPr>
              <a:t>2</a:t>
            </a:fld>
            <a:endParaRPr lang="el-GR"/>
          </a:p>
        </p:txBody>
      </p:sp>
    </p:spTree>
    <p:extLst>
      <p:ext uri="{BB962C8B-B14F-4D97-AF65-F5344CB8AC3E}">
        <p14:creationId xmlns:p14="http://schemas.microsoft.com/office/powerpoint/2010/main" val="414678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5E72B3BC-490F-4A9C-A222-5A88354336BF}" type="slidenum">
              <a:rPr lang="el-GR" smtClean="0"/>
              <a:pPr>
                <a:defRPr/>
              </a:pPr>
              <a:t>5</a:t>
            </a:fld>
            <a:endParaRPr lang="el-GR"/>
          </a:p>
        </p:txBody>
      </p:sp>
    </p:spTree>
    <p:extLst>
      <p:ext uri="{BB962C8B-B14F-4D97-AF65-F5344CB8AC3E}">
        <p14:creationId xmlns:p14="http://schemas.microsoft.com/office/powerpoint/2010/main" val="106499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5E72B3BC-490F-4A9C-A222-5A88354336BF}" type="slidenum">
              <a:rPr lang="el-GR" smtClean="0"/>
              <a:pPr>
                <a:defRPr/>
              </a:pPr>
              <a:t>6</a:t>
            </a:fld>
            <a:endParaRPr lang="el-GR"/>
          </a:p>
        </p:txBody>
      </p:sp>
    </p:spTree>
    <p:extLst>
      <p:ext uri="{BB962C8B-B14F-4D97-AF65-F5344CB8AC3E}">
        <p14:creationId xmlns:p14="http://schemas.microsoft.com/office/powerpoint/2010/main" val="63239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5E72B3BC-490F-4A9C-A222-5A88354336BF}" type="slidenum">
              <a:rPr lang="el-GR" smtClean="0"/>
              <a:pPr>
                <a:defRPr/>
              </a:pPr>
              <a:t>9</a:t>
            </a:fld>
            <a:endParaRPr lang="el-GR"/>
          </a:p>
        </p:txBody>
      </p:sp>
    </p:spTree>
    <p:extLst>
      <p:ext uri="{BB962C8B-B14F-4D97-AF65-F5344CB8AC3E}">
        <p14:creationId xmlns:p14="http://schemas.microsoft.com/office/powerpoint/2010/main" val="64075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8AF5E-CAAC-49FE-AFBC-23F8EEBEBD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754208-2EED-44BC-9EAF-4862CA664D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2EB1B-28EA-4B43-A367-FC4121805FD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DA962-92C8-46AF-B06C-9BFF1635D6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A0415-FA9F-4280-A853-8DECD76645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3C7FD1-09F5-471A-BF78-E94ABD473F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CA2D1-4F5B-422E-BF20-1BD26D8804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B8E429-1F64-471C-9A89-09FA42174E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1959F-8905-4B62-9E17-B8B364379B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2A10B6-2DC7-4532-9A81-6D240BA98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39DF2-24F6-4CF5-BD28-547DCDD6D3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59EA91-E5C5-45C8-9DD8-EED2499860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51F8C61-9B60-4333-8446-4B89B739FE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http://www.4success.gr/images/stories/MASLOOY.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50825" y="1357298"/>
            <a:ext cx="8642350" cy="5311790"/>
          </a:xfrm>
        </p:spPr>
        <p:txBody>
          <a:bodyPr/>
          <a:lstStyle/>
          <a:p>
            <a:pPr eaLnBrk="1" hangingPunct="1">
              <a:lnSpc>
                <a:spcPct val="80000"/>
              </a:lnSpc>
            </a:pPr>
            <a:endParaRPr lang="el-GR" sz="2800" b="1" dirty="0" smtClean="0">
              <a:solidFill>
                <a:srgbClr val="800000"/>
              </a:solidFill>
              <a:latin typeface="Calibri" pitchFamily="34" charset="0"/>
            </a:endParaRPr>
          </a:p>
          <a:p>
            <a:pPr eaLnBrk="1" hangingPunct="1">
              <a:lnSpc>
                <a:spcPct val="80000"/>
              </a:lnSpc>
            </a:pPr>
            <a:endParaRPr lang="el-GR" sz="2800" b="1" dirty="0" smtClean="0">
              <a:solidFill>
                <a:srgbClr val="800000"/>
              </a:solidFill>
              <a:latin typeface="Calibri" pitchFamily="34" charset="0"/>
            </a:endParaRPr>
          </a:p>
          <a:p>
            <a:pPr eaLnBrk="1" hangingPunct="1">
              <a:lnSpc>
                <a:spcPct val="80000"/>
              </a:lnSpc>
            </a:pPr>
            <a:r>
              <a:rPr lang="el-GR" sz="2800" b="1" dirty="0" smtClean="0">
                <a:solidFill>
                  <a:srgbClr val="800000"/>
                </a:solidFill>
                <a:latin typeface="Calibri" pitchFamily="34" charset="0"/>
              </a:rPr>
              <a:t>«Σύνδεση Αγροτικού Τομέα με Τουρισμό &amp; Πολιτισμό»</a:t>
            </a:r>
            <a:endParaRPr lang="el-GR" sz="2400" b="1" dirty="0" smtClean="0">
              <a:solidFill>
                <a:srgbClr val="800000"/>
              </a:solidFill>
              <a:latin typeface="Calibri" pitchFamily="34" charset="0"/>
            </a:endParaRPr>
          </a:p>
          <a:p>
            <a:pPr eaLnBrk="1" hangingPunct="1">
              <a:lnSpc>
                <a:spcPct val="80000"/>
              </a:lnSpc>
            </a:pPr>
            <a:endParaRPr lang="el-GR" sz="2400" b="1" dirty="0" smtClean="0">
              <a:solidFill>
                <a:srgbClr val="800000"/>
              </a:solidFill>
              <a:latin typeface="Calibri" pitchFamily="34" charset="0"/>
            </a:endParaRPr>
          </a:p>
          <a:p>
            <a:pPr eaLnBrk="1" hangingPunct="1">
              <a:lnSpc>
                <a:spcPct val="80000"/>
              </a:lnSpc>
            </a:pPr>
            <a:endParaRPr lang="el-GR" sz="2400" b="1" dirty="0" smtClean="0">
              <a:solidFill>
                <a:srgbClr val="800000"/>
              </a:solidFill>
              <a:latin typeface="Calibri" pitchFamily="34" charset="0"/>
            </a:endParaRPr>
          </a:p>
          <a:p>
            <a:pPr eaLnBrk="1" hangingPunct="1">
              <a:lnSpc>
                <a:spcPct val="80000"/>
              </a:lnSpc>
            </a:pPr>
            <a:r>
              <a:rPr lang="el-GR" sz="2600" b="1" dirty="0" smtClean="0">
                <a:solidFill>
                  <a:srgbClr val="800000"/>
                </a:solidFill>
                <a:latin typeface="Calibri" pitchFamily="34" charset="0"/>
              </a:rPr>
              <a:t>Τούντας Σ. </a:t>
            </a:r>
            <a:r>
              <a:rPr lang="el-GR" sz="2600" b="1" dirty="0" err="1" smtClean="0">
                <a:solidFill>
                  <a:srgbClr val="800000"/>
                </a:solidFill>
                <a:latin typeface="Calibri" pitchFamily="34" charset="0"/>
              </a:rPr>
              <a:t>Κανέλλος</a:t>
            </a:r>
            <a:endParaRPr lang="en-US" sz="2600" b="1" dirty="0" smtClean="0">
              <a:solidFill>
                <a:srgbClr val="800000"/>
              </a:solidFill>
              <a:latin typeface="Calibri" pitchFamily="34" charset="0"/>
            </a:endParaRPr>
          </a:p>
          <a:p>
            <a:pPr eaLnBrk="1" hangingPunct="1">
              <a:lnSpc>
                <a:spcPct val="80000"/>
              </a:lnSpc>
            </a:pPr>
            <a:r>
              <a:rPr lang="el-GR" sz="2200" b="1" dirty="0" smtClean="0">
                <a:solidFill>
                  <a:srgbClr val="800000"/>
                </a:solidFill>
                <a:latin typeface="Calibri" pitchFamily="34" charset="0"/>
              </a:rPr>
              <a:t>Εντεταλμένος Διδασκαλίας </a:t>
            </a:r>
          </a:p>
          <a:p>
            <a:pPr eaLnBrk="1" hangingPunct="1">
              <a:lnSpc>
                <a:spcPct val="80000"/>
              </a:lnSpc>
            </a:pPr>
            <a:r>
              <a:rPr lang="el-GR" sz="2200" b="1" dirty="0" smtClean="0">
                <a:solidFill>
                  <a:srgbClr val="800000"/>
                </a:solidFill>
                <a:latin typeface="Calibri" pitchFamily="34" charset="0"/>
              </a:rPr>
              <a:t>Εθνικού και Καποδιστριακού Πανεπιστημίου Αθηνών</a:t>
            </a:r>
          </a:p>
          <a:p>
            <a:pPr eaLnBrk="1" hangingPunct="1">
              <a:lnSpc>
                <a:spcPct val="80000"/>
              </a:lnSpc>
            </a:pPr>
            <a:r>
              <a:rPr lang="el-GR" sz="2200" b="1" dirty="0" smtClean="0">
                <a:solidFill>
                  <a:srgbClr val="800000"/>
                </a:solidFill>
                <a:latin typeface="Calibri" pitchFamily="34" charset="0"/>
              </a:rPr>
              <a:t>τ. Υποδιοικητής ΟΓΑ</a:t>
            </a:r>
          </a:p>
          <a:p>
            <a:pPr eaLnBrk="1" hangingPunct="1">
              <a:lnSpc>
                <a:spcPct val="80000"/>
              </a:lnSpc>
            </a:pPr>
            <a:endParaRPr lang="el-GR" sz="2000" dirty="0" smtClean="0"/>
          </a:p>
          <a:p>
            <a:pPr eaLnBrk="1" hangingPunct="1">
              <a:lnSpc>
                <a:spcPct val="80000"/>
              </a:lnSpc>
            </a:pPr>
            <a:endParaRPr lang="el-GR" sz="2200" b="1" dirty="0" smtClean="0">
              <a:solidFill>
                <a:srgbClr val="800000"/>
              </a:solidFill>
              <a:latin typeface="Calibri" pitchFamily="34" charset="0"/>
            </a:endParaRPr>
          </a:p>
          <a:p>
            <a:pPr eaLnBrk="1" hangingPunct="1">
              <a:lnSpc>
                <a:spcPct val="80000"/>
              </a:lnSpc>
            </a:pPr>
            <a:r>
              <a:rPr lang="el-GR" sz="2200" b="1" dirty="0" smtClean="0">
                <a:solidFill>
                  <a:srgbClr val="800000"/>
                </a:solidFill>
                <a:latin typeface="Calibri" pitchFamily="34" charset="0"/>
              </a:rPr>
              <a:t>Τρίπολη, 18-03-2016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462" y="548680"/>
            <a:ext cx="2505075" cy="1000125"/>
          </a:xfrm>
          <a:prstGeom prst="rect">
            <a:avLst/>
          </a:prstGeom>
        </p:spPr>
      </p:pic>
      <p:sp>
        <p:nvSpPr>
          <p:cNvPr id="2" name="Slide Number Placeholder 1"/>
          <p:cNvSpPr>
            <a:spLocks noGrp="1"/>
          </p:cNvSpPr>
          <p:nvPr>
            <p:ph type="sldNum" sz="quarter" idx="12"/>
          </p:nvPr>
        </p:nvSpPr>
        <p:spPr/>
        <p:txBody>
          <a:bodyPr/>
          <a:lstStyle/>
          <a:p>
            <a:pPr>
              <a:defRPr/>
            </a:pPr>
            <a:fld id="{AC58AF5E-CAAC-49FE-AFBC-23F8EEBEBD54}"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79388" y="0"/>
            <a:ext cx="8964612" cy="6858000"/>
          </a:xfrm>
        </p:spPr>
        <p:txBody>
          <a:bodyPr/>
          <a:lstStyle/>
          <a:p>
            <a:pPr marL="0" indent="0">
              <a:buFontTx/>
              <a:buNone/>
            </a:pPr>
            <a:endParaRPr lang="el-GR" sz="2800" b="1" dirty="0" smtClean="0"/>
          </a:p>
          <a:p>
            <a:pPr marL="0" indent="0" algn="ctr">
              <a:buFontTx/>
              <a:buNone/>
            </a:pPr>
            <a:r>
              <a:rPr lang="el-GR" sz="2800" b="1" dirty="0" smtClean="0">
                <a:solidFill>
                  <a:srgbClr val="800000"/>
                </a:solidFill>
                <a:latin typeface="Calibri" pitchFamily="34" charset="0"/>
              </a:rPr>
              <a:t>Ο πολιτιστικός τουρισμός  </a:t>
            </a:r>
          </a:p>
          <a:p>
            <a:pPr marL="0" indent="0">
              <a:buFontTx/>
              <a:buNone/>
            </a:pPr>
            <a:endParaRPr lang="el-GR" sz="2800" dirty="0" smtClean="0">
              <a:solidFill>
                <a:srgbClr val="800000"/>
              </a:solidFill>
              <a:latin typeface="Calibri" pitchFamily="34" charset="0"/>
            </a:endParaRPr>
          </a:p>
          <a:p>
            <a:pPr marL="0" indent="0">
              <a:buFontTx/>
              <a:buNone/>
            </a:pPr>
            <a:r>
              <a:rPr lang="el-GR" sz="2800" dirty="0" smtClean="0">
                <a:solidFill>
                  <a:srgbClr val="800000"/>
                </a:solidFill>
                <a:latin typeface="Calibri" pitchFamily="34" charset="0"/>
              </a:rPr>
              <a:t>Ο σύγχρονος πολιτιστικός τουρισμός μετατρέπει την εμπειρία σε συναλλαγή και αφορά σε μετάβαση</a:t>
            </a:r>
            <a:r>
              <a:rPr lang="en-US" sz="2800" dirty="0" smtClean="0">
                <a:solidFill>
                  <a:srgbClr val="800000"/>
                </a:solidFill>
                <a:latin typeface="Calibri" pitchFamily="34" charset="0"/>
              </a:rPr>
              <a:t>:</a:t>
            </a:r>
          </a:p>
          <a:p>
            <a:pPr marL="0" indent="0">
              <a:buFontTx/>
              <a:buNone/>
            </a:pPr>
            <a:endParaRPr lang="en-US" sz="2800" dirty="0" smtClean="0">
              <a:solidFill>
                <a:srgbClr val="800000"/>
              </a:solidFill>
              <a:latin typeface="Calibri" pitchFamily="34" charset="0"/>
            </a:endParaRPr>
          </a:p>
          <a:p>
            <a:pPr marL="0" indent="0"/>
            <a:r>
              <a:rPr lang="el-GR" sz="2800" i="1" dirty="0" smtClean="0">
                <a:solidFill>
                  <a:srgbClr val="800000"/>
                </a:solidFill>
                <a:latin typeface="Calibri" pitchFamily="34" charset="0"/>
              </a:rPr>
              <a:t>από τη συμβατική εμπειρία των πολιτιστικών πόρων</a:t>
            </a:r>
            <a:endParaRPr lang="en-US" sz="2800" i="1" dirty="0" smtClean="0">
              <a:solidFill>
                <a:srgbClr val="800000"/>
              </a:solidFill>
              <a:latin typeface="Calibri" pitchFamily="34" charset="0"/>
            </a:endParaRPr>
          </a:p>
          <a:p>
            <a:pPr marL="0" indent="0"/>
            <a:endParaRPr lang="en-US" sz="2800" i="1" dirty="0" smtClean="0">
              <a:solidFill>
                <a:srgbClr val="800000"/>
              </a:solidFill>
              <a:latin typeface="Calibri" pitchFamily="34" charset="0"/>
            </a:endParaRPr>
          </a:p>
          <a:p>
            <a:pPr marL="0" indent="0"/>
            <a:r>
              <a:rPr lang="el-GR" sz="2800" i="1" dirty="0" smtClean="0">
                <a:solidFill>
                  <a:srgbClr val="800000"/>
                </a:solidFill>
                <a:latin typeface="Calibri" pitchFamily="34" charset="0"/>
              </a:rPr>
              <a:t>στην έμφαση και διεύρυνση της προσφοράς με αισθητικές και βιωματικές αξίες στις εγκαταστάσεις - επιχειρήσεις πολιτιστικής πολυμορφίας και αναψυχής, καθώς και στην ευρύτερη περιοχή</a:t>
            </a:r>
            <a:r>
              <a:rPr lang="el-GR" sz="2800" b="1" i="1" dirty="0" smtClean="0"/>
              <a:t> </a:t>
            </a:r>
          </a:p>
          <a:p>
            <a:pPr marL="0" indent="0">
              <a:buFontTx/>
              <a:buNone/>
            </a:pPr>
            <a:endParaRPr lang="el-GR" sz="2800" b="1" i="1" dirty="0" smtClean="0"/>
          </a:p>
          <a:p>
            <a:pPr marL="0" indent="0">
              <a:buFontTx/>
              <a:buNone/>
            </a:pPr>
            <a:endParaRPr lang="el-GR" sz="2800" b="1" dirty="0" smtClean="0"/>
          </a:p>
        </p:txBody>
      </p:sp>
      <p:sp>
        <p:nvSpPr>
          <p:cNvPr id="2" name="Slide Number Placeholder 1"/>
          <p:cNvSpPr>
            <a:spLocks noGrp="1"/>
          </p:cNvSpPr>
          <p:nvPr>
            <p:ph type="sldNum" sz="quarter" idx="12"/>
          </p:nvPr>
        </p:nvSpPr>
        <p:spPr/>
        <p:txBody>
          <a:bodyPr/>
          <a:lstStyle/>
          <a:p>
            <a:pPr>
              <a:defRPr/>
            </a:pPr>
            <a:fld id="{2B9A0415-FA9F-4280-A853-8DECD766455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57200" y="1773238"/>
            <a:ext cx="8507413" cy="5084762"/>
          </a:xfrm>
        </p:spPr>
        <p:txBody>
          <a:bodyPr/>
          <a:lstStyle/>
          <a:p>
            <a:pPr marL="0" indent="0">
              <a:lnSpc>
                <a:spcPct val="90000"/>
              </a:lnSpc>
              <a:buFontTx/>
              <a:buNone/>
            </a:pPr>
            <a:endParaRPr lang="en-US" sz="2400" smtClean="0"/>
          </a:p>
          <a:p>
            <a:pPr marL="0" indent="0">
              <a:lnSpc>
                <a:spcPct val="90000"/>
              </a:lnSpc>
              <a:buFontTx/>
              <a:buNone/>
            </a:pPr>
            <a:endParaRPr lang="en-US" sz="2400" smtClean="0"/>
          </a:p>
          <a:p>
            <a:pPr marL="0" indent="0">
              <a:lnSpc>
                <a:spcPct val="90000"/>
              </a:lnSpc>
              <a:buFontTx/>
              <a:buNone/>
            </a:pPr>
            <a:endParaRPr lang="en-US" sz="2400" smtClean="0"/>
          </a:p>
          <a:p>
            <a:pPr marL="0" indent="0">
              <a:lnSpc>
                <a:spcPct val="90000"/>
              </a:lnSpc>
              <a:buFontTx/>
              <a:buNone/>
            </a:pPr>
            <a:endParaRPr lang="en-US" sz="2800" smtClean="0"/>
          </a:p>
          <a:p>
            <a:pPr marL="0" indent="0">
              <a:lnSpc>
                <a:spcPct val="90000"/>
              </a:lnSpc>
              <a:buFontTx/>
              <a:buNone/>
            </a:pPr>
            <a:endParaRPr lang="el-GR" sz="2800" smtClean="0"/>
          </a:p>
          <a:p>
            <a:pPr marL="0" indent="0">
              <a:lnSpc>
                <a:spcPct val="90000"/>
              </a:lnSpc>
              <a:buFontTx/>
              <a:buNone/>
            </a:pPr>
            <a:r>
              <a:rPr lang="el-GR" sz="2800" smtClean="0">
                <a:solidFill>
                  <a:srgbClr val="800000"/>
                </a:solidFill>
                <a:latin typeface="Calibri" pitchFamily="34" charset="0"/>
              </a:rPr>
              <a:t>Οι επιχειρήσεις, αξιοποιώντας στοιχεία αυθεντικότητας του χώρου (φυσικό και δομημένο περιβάλλον – τοπίο – τοπικά προϊόντα - γαστρονομία κ.λπ.), συν-δημιουργούν με τον επισκέπτη, που αναζητά την ευχαρίστηση, εξατομικευμένες εμπειρίες σύνδεσης του παρελθόντος με το παρόν</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258763"/>
            <a:ext cx="4608512" cy="3170237"/>
          </a:xfrm>
          <a:prstGeom prst="rect">
            <a:avLst/>
          </a:prstGeom>
        </p:spPr>
      </p:pic>
      <p:sp>
        <p:nvSpPr>
          <p:cNvPr id="3" name="Slide Number Placeholder 2"/>
          <p:cNvSpPr>
            <a:spLocks noGrp="1"/>
          </p:cNvSpPr>
          <p:nvPr>
            <p:ph type="sldNum" sz="quarter" idx="12"/>
          </p:nvPr>
        </p:nvSpPr>
        <p:spPr/>
        <p:txBody>
          <a:bodyPr/>
          <a:lstStyle/>
          <a:p>
            <a:pPr>
              <a:defRPr/>
            </a:pPr>
            <a:fld id="{2B9A0415-FA9F-4280-A853-8DECD766455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3730" name="Rectangle 2"/>
          <p:cNvSpPr>
            <a:spLocks noGrp="1" noRot="1" noChangeArrowheads="1"/>
          </p:cNvSpPr>
          <p:nvPr>
            <p:ph type="body" idx="1"/>
          </p:nvPr>
        </p:nvSpPr>
        <p:spPr>
          <a:xfrm>
            <a:off x="228600" y="260350"/>
            <a:ext cx="8763000" cy="6292850"/>
          </a:xfrm>
          <a:noFill/>
          <a:ln/>
        </p:spPr>
        <p:txBody>
          <a:bodyPr/>
          <a:lstStyle/>
          <a:p>
            <a:pPr marL="0" indent="0">
              <a:lnSpc>
                <a:spcPct val="90000"/>
              </a:lnSpc>
              <a:buFontTx/>
              <a:buNone/>
            </a:pPr>
            <a:r>
              <a:rPr lang="el-GR" sz="2400" dirty="0" smtClean="0">
                <a:solidFill>
                  <a:srgbClr val="800000"/>
                </a:solidFill>
                <a:latin typeface="Calibri" pitchFamily="34" charset="0"/>
              </a:rPr>
              <a:t>Το Ελληνικό τουριστικό προϊόν κατά κύριο λόγο έχει διαμορφωθεί και αποτείνεται πέραν του παραλίου και στον ορεινό, μη διαφοροποιημένο τοπικά, μαζικό τουρισμό με έντονες περιβαλλοντικές, αισθητικές και λοιπές επιπτώσεις</a:t>
            </a:r>
            <a:endParaRPr lang="en-US" sz="2400" dirty="0" smtClean="0">
              <a:solidFill>
                <a:srgbClr val="800000"/>
              </a:solidFill>
              <a:latin typeface="Calibri" pitchFamily="34" charset="0"/>
            </a:endParaRPr>
          </a:p>
          <a:p>
            <a:pPr marL="0" indent="0" algn="ctr">
              <a:lnSpc>
                <a:spcPct val="90000"/>
              </a:lnSpc>
              <a:buFontTx/>
              <a:buNone/>
            </a:pPr>
            <a:endParaRPr lang="en-US" sz="2400" b="1" dirty="0" smtClean="0">
              <a:solidFill>
                <a:srgbClr val="800000"/>
              </a:solidFill>
              <a:latin typeface="Arial" charset="0"/>
            </a:endParaRPr>
          </a:p>
          <a:p>
            <a:pPr marL="0" indent="0" algn="ctr">
              <a:lnSpc>
                <a:spcPct val="90000"/>
              </a:lnSpc>
              <a:buFontTx/>
              <a:buNone/>
            </a:pPr>
            <a:endParaRPr lang="el-GR" sz="2400" b="1" dirty="0" smtClean="0">
              <a:solidFill>
                <a:srgbClr val="800000"/>
              </a:solidFill>
              <a:latin typeface="Arial" charset="0"/>
            </a:endParaRPr>
          </a:p>
          <a:p>
            <a:pPr marL="0" indent="0" algn="ctr">
              <a:lnSpc>
                <a:spcPct val="90000"/>
              </a:lnSpc>
              <a:buFontTx/>
              <a:buNone/>
            </a:pPr>
            <a:r>
              <a:rPr lang="el-GR" sz="2400" b="1" dirty="0" smtClean="0">
                <a:latin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43" y="2204863"/>
            <a:ext cx="7883004" cy="4464497"/>
          </a:xfrm>
          <a:prstGeom prst="rect">
            <a:avLst/>
          </a:prstGeom>
        </p:spPr>
      </p:pic>
      <p:sp>
        <p:nvSpPr>
          <p:cNvPr id="3" name="Slide Number Placeholder 2"/>
          <p:cNvSpPr>
            <a:spLocks noGrp="1"/>
          </p:cNvSpPr>
          <p:nvPr>
            <p:ph type="sldNum" sz="quarter" idx="12"/>
          </p:nvPr>
        </p:nvSpPr>
        <p:spPr/>
        <p:txBody>
          <a:bodyPr/>
          <a:lstStyle/>
          <a:p>
            <a:pPr>
              <a:defRPr/>
            </a:pPr>
            <a:fld id="{2B9A0415-FA9F-4280-A853-8DECD766455F}" type="slidenum">
              <a:rPr lang="en-US" smtClean="0"/>
              <a:pPr>
                <a:defRPr/>
              </a:pPr>
              <a:t>12</a:t>
            </a:fld>
            <a:endParaRPr lang="en-US"/>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23850" y="692696"/>
            <a:ext cx="8458200" cy="5613845"/>
          </a:xfrm>
          <a:prstGeom prst="rect">
            <a:avLst/>
          </a:prstGeom>
          <a:noFill/>
          <a:ln w="9525">
            <a:noFill/>
            <a:miter lim="800000"/>
            <a:headEnd/>
            <a:tailEnd/>
          </a:ln>
          <a:effectLst/>
        </p:spPr>
        <p:txBody>
          <a:bodyPr wrap="square">
            <a:spAutoFit/>
          </a:bodyPr>
          <a:lstStyle/>
          <a:p>
            <a:pPr>
              <a:lnSpc>
                <a:spcPct val="90000"/>
              </a:lnSpc>
              <a:spcBef>
                <a:spcPct val="50000"/>
              </a:spcBef>
              <a:buClr>
                <a:schemeClr val="hlink"/>
              </a:buClr>
              <a:buSzPct val="70000"/>
              <a:buFont typeface="Wingdings" pitchFamily="2" charset="2"/>
              <a:buNone/>
            </a:pPr>
            <a:r>
              <a:rPr lang="el-GR" sz="3000" dirty="0">
                <a:solidFill>
                  <a:srgbClr val="800000"/>
                </a:solidFill>
                <a:latin typeface="Calibri" pitchFamily="34" charset="0"/>
                <a:cs typeface="Arial" charset="0"/>
              </a:rPr>
              <a:t>Αφορά, </a:t>
            </a:r>
            <a:endParaRPr lang="el-GR" sz="3000" dirty="0" smtClean="0">
              <a:solidFill>
                <a:srgbClr val="800000"/>
              </a:solidFill>
              <a:latin typeface="Calibri" pitchFamily="34" charset="0"/>
              <a:cs typeface="Arial" charset="0"/>
            </a:endParaRPr>
          </a:p>
          <a:p>
            <a:pPr>
              <a:lnSpc>
                <a:spcPct val="90000"/>
              </a:lnSpc>
              <a:spcBef>
                <a:spcPct val="50000"/>
              </a:spcBef>
              <a:buClr>
                <a:schemeClr val="hlink"/>
              </a:buClr>
              <a:buSzPct val="70000"/>
              <a:buFont typeface="Wingdings" pitchFamily="2" charset="2"/>
              <a:buNone/>
            </a:pPr>
            <a:r>
              <a:rPr lang="el-GR" sz="3000" dirty="0" smtClean="0">
                <a:solidFill>
                  <a:srgbClr val="800000"/>
                </a:solidFill>
                <a:latin typeface="Calibri" pitchFamily="34" charset="0"/>
                <a:cs typeface="Arial" charset="0"/>
              </a:rPr>
              <a:t>σ</a:t>
            </a:r>
            <a:r>
              <a:rPr lang="el-GR" sz="3000" dirty="0">
                <a:solidFill>
                  <a:srgbClr val="800000"/>
                </a:solidFill>
                <a:latin typeface="Calibri" pitchFamily="34" charset="0"/>
                <a:cs typeface="Arial" charset="0"/>
              </a:rPr>
              <a:t>’ ένα τυποποιημένο και «απρόσωπο» προϊόν, </a:t>
            </a:r>
            <a:r>
              <a:rPr lang="el-GR" sz="3000" dirty="0" smtClean="0">
                <a:solidFill>
                  <a:srgbClr val="800000"/>
                </a:solidFill>
                <a:latin typeface="Calibri" pitchFamily="34" charset="0"/>
                <a:cs typeface="Arial" charset="0"/>
              </a:rPr>
              <a:t>με </a:t>
            </a:r>
            <a:r>
              <a:rPr lang="el-GR" sz="3000" dirty="0">
                <a:solidFill>
                  <a:srgbClr val="800000"/>
                </a:solidFill>
                <a:latin typeface="Calibri" pitchFamily="34" charset="0"/>
                <a:cs typeface="Arial" charset="0"/>
              </a:rPr>
              <a:t>ανταγωνιστικότερες προϋποθέσεις</a:t>
            </a:r>
            <a:r>
              <a:rPr lang="en-US" sz="3000" dirty="0">
                <a:solidFill>
                  <a:srgbClr val="800000"/>
                </a:solidFill>
                <a:latin typeface="Calibri" pitchFamily="34" charset="0"/>
                <a:cs typeface="Arial" charset="0"/>
              </a:rPr>
              <a:t>. </a:t>
            </a:r>
            <a:endParaRPr lang="el-GR" sz="3000" dirty="0">
              <a:solidFill>
                <a:srgbClr val="800000"/>
              </a:solidFill>
              <a:latin typeface="Calibri" pitchFamily="34" charset="0"/>
              <a:cs typeface="Arial" charset="0"/>
            </a:endParaRPr>
          </a:p>
          <a:p>
            <a:pPr>
              <a:lnSpc>
                <a:spcPct val="90000"/>
              </a:lnSpc>
              <a:spcBef>
                <a:spcPct val="50000"/>
              </a:spcBef>
              <a:buClr>
                <a:schemeClr val="hlink"/>
              </a:buClr>
              <a:buSzPct val="70000"/>
              <a:buFont typeface="Wingdings" pitchFamily="2" charset="2"/>
              <a:buNone/>
            </a:pPr>
            <a:r>
              <a:rPr lang="el-GR" sz="3000" dirty="0" smtClean="0">
                <a:solidFill>
                  <a:srgbClr val="800000"/>
                </a:solidFill>
                <a:latin typeface="Calibri" pitchFamily="34" charset="0"/>
                <a:cs typeface="Arial" charset="0"/>
              </a:rPr>
              <a:t>Συνδέεται με</a:t>
            </a:r>
            <a:r>
              <a:rPr lang="en-US" sz="3000" dirty="0" smtClean="0">
                <a:solidFill>
                  <a:srgbClr val="800000"/>
                </a:solidFill>
                <a:latin typeface="Calibri" pitchFamily="34" charset="0"/>
                <a:cs typeface="Arial" charset="0"/>
              </a:rPr>
              <a:t>:</a:t>
            </a:r>
          </a:p>
          <a:p>
            <a:pPr>
              <a:lnSpc>
                <a:spcPct val="90000"/>
              </a:lnSpc>
              <a:spcBef>
                <a:spcPct val="50000"/>
              </a:spcBef>
              <a:buClr>
                <a:schemeClr val="hlink"/>
              </a:buClr>
              <a:buSzPct val="70000"/>
              <a:buFont typeface="Wingdings" pitchFamily="2" charset="2"/>
              <a:buNone/>
            </a:pPr>
            <a:r>
              <a:rPr lang="el-GR" sz="3000" dirty="0" smtClean="0">
                <a:solidFill>
                  <a:srgbClr val="800000"/>
                </a:solidFill>
                <a:latin typeface="Calibri" pitchFamily="34" charset="0"/>
                <a:cs typeface="Arial" charset="0"/>
              </a:rPr>
              <a:t> </a:t>
            </a:r>
            <a:r>
              <a:rPr lang="el-GR" sz="3000" dirty="0">
                <a:solidFill>
                  <a:srgbClr val="800000"/>
                </a:solidFill>
                <a:latin typeface="Calibri" pitchFamily="34" charset="0"/>
                <a:cs typeface="Arial" charset="0"/>
              </a:rPr>
              <a:t>την </a:t>
            </a:r>
            <a:r>
              <a:rPr lang="el-GR" sz="3000" dirty="0" smtClean="0">
                <a:solidFill>
                  <a:srgbClr val="800000"/>
                </a:solidFill>
                <a:latin typeface="Calibri" pitchFamily="34" charset="0"/>
                <a:cs typeface="Arial" charset="0"/>
              </a:rPr>
              <a:t>παροχή</a:t>
            </a:r>
            <a:r>
              <a:rPr lang="en-US" sz="3000" dirty="0" smtClean="0">
                <a:solidFill>
                  <a:srgbClr val="800000"/>
                </a:solidFill>
                <a:latin typeface="Calibri" pitchFamily="34" charset="0"/>
                <a:cs typeface="Arial" charset="0"/>
              </a:rPr>
              <a:t> </a:t>
            </a:r>
            <a:r>
              <a:rPr lang="el-GR" sz="3000" dirty="0" smtClean="0">
                <a:solidFill>
                  <a:srgbClr val="800000"/>
                </a:solidFill>
                <a:latin typeface="Calibri" pitchFamily="34" charset="0"/>
                <a:cs typeface="Arial" charset="0"/>
              </a:rPr>
              <a:t>σύγχρονων </a:t>
            </a:r>
            <a:r>
              <a:rPr lang="el-GR" sz="3000" dirty="0">
                <a:solidFill>
                  <a:srgbClr val="800000"/>
                </a:solidFill>
                <a:latin typeface="Calibri" pitchFamily="34" charset="0"/>
                <a:cs typeface="Arial" charset="0"/>
              </a:rPr>
              <a:t>υπηρεσιών φιλοξενίας </a:t>
            </a:r>
            <a:endParaRPr lang="en-US" sz="3000" dirty="0" smtClean="0">
              <a:solidFill>
                <a:srgbClr val="800000"/>
              </a:solidFill>
              <a:latin typeface="Calibri" pitchFamily="34" charset="0"/>
              <a:cs typeface="Arial" charset="0"/>
            </a:endParaRPr>
          </a:p>
          <a:p>
            <a:pPr>
              <a:lnSpc>
                <a:spcPct val="90000"/>
              </a:lnSpc>
              <a:spcBef>
                <a:spcPct val="50000"/>
              </a:spcBef>
              <a:buClr>
                <a:schemeClr val="hlink"/>
              </a:buClr>
              <a:buSzPct val="70000"/>
              <a:buFont typeface="Wingdings" pitchFamily="2" charset="2"/>
              <a:buNone/>
            </a:pPr>
            <a:r>
              <a:rPr lang="el-GR" sz="3000" b="1" u="sng" dirty="0" smtClean="0">
                <a:solidFill>
                  <a:srgbClr val="800000"/>
                </a:solidFill>
                <a:effectLst>
                  <a:outerShdw blurRad="38100" dist="38100" dir="2700000" algn="tl">
                    <a:srgbClr val="000000">
                      <a:alpha val="43137"/>
                    </a:srgbClr>
                  </a:outerShdw>
                </a:effectLst>
                <a:latin typeface="Calibri" pitchFamily="34" charset="0"/>
                <a:cs typeface="Arial" charset="0"/>
              </a:rPr>
              <a:t>αλλά δυστυχώς όχι </a:t>
            </a:r>
            <a:r>
              <a:rPr lang="el-GR" sz="3000" dirty="0">
                <a:solidFill>
                  <a:srgbClr val="800000"/>
                </a:solidFill>
                <a:latin typeface="Calibri" pitchFamily="34" charset="0"/>
                <a:cs typeface="Arial" charset="0"/>
              </a:rPr>
              <a:t>και με την προσφορά επιζητούμενων εμπειριών, που μπορεί να ικανοποιούν τις αισθήσεις (συναισθηματική πληρότητα) και να προσδίνουν προσωπικό νόημα, μέσα από συμμετοχικές και βιωματικές </a:t>
            </a:r>
            <a:r>
              <a:rPr lang="el-GR" sz="3000" dirty="0" err="1">
                <a:solidFill>
                  <a:srgbClr val="800000"/>
                </a:solidFill>
                <a:latin typeface="Calibri" pitchFamily="34" charset="0"/>
                <a:cs typeface="Arial" charset="0"/>
              </a:rPr>
              <a:t>πολυθεματικές</a:t>
            </a:r>
            <a:r>
              <a:rPr lang="el-GR" sz="3000" dirty="0">
                <a:solidFill>
                  <a:srgbClr val="800000"/>
                </a:solidFill>
                <a:latin typeface="Calibri" pitchFamily="34" charset="0"/>
                <a:cs typeface="Arial" charset="0"/>
              </a:rPr>
              <a:t> δραστηριότητες</a:t>
            </a:r>
            <a:r>
              <a:rPr lang="el-GR" b="1" dirty="0">
                <a:latin typeface="Arial" charset="0"/>
                <a:cs typeface="Arial" charset="0"/>
              </a:rPr>
              <a:t>  </a:t>
            </a:r>
          </a:p>
        </p:txBody>
      </p:sp>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79388" y="188913"/>
            <a:ext cx="8785225" cy="6669087"/>
          </a:xfrm>
        </p:spPr>
        <p:txBody>
          <a:bodyPr/>
          <a:lstStyle/>
          <a:p>
            <a:pPr marL="0" indent="0" algn="ctr">
              <a:lnSpc>
                <a:spcPct val="90000"/>
              </a:lnSpc>
              <a:buFontTx/>
              <a:buNone/>
            </a:pPr>
            <a:r>
              <a:rPr lang="el-GR" sz="2500" b="1" dirty="0" smtClean="0">
                <a:solidFill>
                  <a:srgbClr val="800000"/>
                </a:solidFill>
                <a:latin typeface="Calibri" pitchFamily="34" charset="0"/>
              </a:rPr>
              <a:t>ΧΑΡΑΚΤΗΡΙΣΤΙΚΑ ΣΥΓΧΡΟΝΩΝ  ΕΠΙΣΚΕΠΤΩΝ</a:t>
            </a:r>
          </a:p>
          <a:p>
            <a:pPr marL="0" indent="0" algn="ctr">
              <a:lnSpc>
                <a:spcPct val="90000"/>
              </a:lnSpc>
              <a:buFontTx/>
              <a:buNone/>
            </a:pPr>
            <a:endParaRPr lang="el-GR" sz="2500" b="1" dirty="0" smtClean="0">
              <a:solidFill>
                <a:srgbClr val="800000"/>
              </a:solidFill>
              <a:latin typeface="Calibri" pitchFamily="34" charset="0"/>
            </a:endParaRPr>
          </a:p>
          <a:p>
            <a:pPr>
              <a:lnSpc>
                <a:spcPct val="90000"/>
              </a:lnSpc>
            </a:pPr>
            <a:r>
              <a:rPr lang="el-GR" sz="2500" dirty="0" smtClean="0">
                <a:solidFill>
                  <a:srgbClr val="800000"/>
                </a:solidFill>
                <a:latin typeface="Calibri" pitchFamily="34" charset="0"/>
              </a:rPr>
              <a:t>Αναζητητές εμπειριών και νέων προσωπικών βιωμάτων</a:t>
            </a:r>
          </a:p>
          <a:p>
            <a:pPr>
              <a:lnSpc>
                <a:spcPct val="90000"/>
              </a:lnSpc>
            </a:pPr>
            <a:r>
              <a:rPr lang="el-GR" sz="2500" dirty="0" smtClean="0">
                <a:solidFill>
                  <a:srgbClr val="800000"/>
                </a:solidFill>
                <a:latin typeface="Calibri" pitchFamily="34" charset="0"/>
              </a:rPr>
              <a:t>Συμμετέχουν στο πολιτιστικό γίγνεσθαι και τον τοπικό τρόπο ζωής</a:t>
            </a:r>
          </a:p>
          <a:p>
            <a:pPr>
              <a:lnSpc>
                <a:spcPct val="90000"/>
              </a:lnSpc>
            </a:pPr>
            <a:r>
              <a:rPr lang="el-GR" sz="2500" dirty="0" smtClean="0">
                <a:solidFill>
                  <a:srgbClr val="800000"/>
                </a:solidFill>
                <a:latin typeface="Calibri" pitchFamily="34" charset="0"/>
              </a:rPr>
              <a:t>Αρέσκονται να διηγούνται τις εμπειρίες τους</a:t>
            </a:r>
          </a:p>
          <a:p>
            <a:pPr>
              <a:lnSpc>
                <a:spcPct val="90000"/>
              </a:lnSpc>
            </a:pPr>
            <a:r>
              <a:rPr lang="el-GR" sz="2500" dirty="0" smtClean="0">
                <a:solidFill>
                  <a:srgbClr val="800000"/>
                </a:solidFill>
                <a:latin typeface="Calibri" pitchFamily="34" charset="0"/>
              </a:rPr>
              <a:t>Κοινωνικοί</a:t>
            </a:r>
          </a:p>
          <a:p>
            <a:pPr>
              <a:lnSpc>
                <a:spcPct val="90000"/>
              </a:lnSpc>
            </a:pPr>
            <a:r>
              <a:rPr lang="el-GR" sz="2500" dirty="0" smtClean="0">
                <a:solidFill>
                  <a:srgbClr val="800000"/>
                </a:solidFill>
                <a:latin typeface="Calibri" pitchFamily="34" charset="0"/>
              </a:rPr>
              <a:t>Απολαμβάνουν την τοπική γνώση</a:t>
            </a:r>
          </a:p>
          <a:p>
            <a:pPr>
              <a:lnSpc>
                <a:spcPct val="90000"/>
              </a:lnSpc>
            </a:pPr>
            <a:r>
              <a:rPr lang="el-GR" sz="2500" dirty="0" err="1" smtClean="0">
                <a:solidFill>
                  <a:srgbClr val="800000"/>
                </a:solidFill>
                <a:latin typeface="Calibri" pitchFamily="34" charset="0"/>
              </a:rPr>
              <a:t>Διαδραστικοί</a:t>
            </a:r>
            <a:r>
              <a:rPr lang="el-GR" sz="2500" dirty="0" smtClean="0">
                <a:solidFill>
                  <a:srgbClr val="800000"/>
                </a:solidFill>
                <a:latin typeface="Calibri" pitchFamily="34" charset="0"/>
              </a:rPr>
              <a:t> με τον τοπικό πληθυσμό</a:t>
            </a:r>
          </a:p>
          <a:p>
            <a:pPr>
              <a:lnSpc>
                <a:spcPct val="90000"/>
              </a:lnSpc>
            </a:pPr>
            <a:r>
              <a:rPr lang="el-GR" sz="2500" dirty="0" smtClean="0">
                <a:solidFill>
                  <a:srgbClr val="800000"/>
                </a:solidFill>
                <a:latin typeface="Calibri" pitchFamily="34" charset="0"/>
              </a:rPr>
              <a:t>Φίλοι της περιπέτειας και των ταξιδιών</a:t>
            </a:r>
          </a:p>
          <a:p>
            <a:pPr>
              <a:lnSpc>
                <a:spcPct val="90000"/>
              </a:lnSpc>
            </a:pPr>
            <a:r>
              <a:rPr lang="el-GR" sz="2500" dirty="0" smtClean="0">
                <a:solidFill>
                  <a:srgbClr val="800000"/>
                </a:solidFill>
                <a:latin typeface="Calibri" pitchFamily="34" charset="0"/>
              </a:rPr>
              <a:t>Προκαλούν συναισθηματικά και πνευματικά τον εαυτό τους</a:t>
            </a:r>
          </a:p>
          <a:p>
            <a:pPr>
              <a:lnSpc>
                <a:spcPct val="90000"/>
              </a:lnSpc>
            </a:pPr>
            <a:r>
              <a:rPr lang="el-GR" sz="2500" dirty="0" smtClean="0">
                <a:solidFill>
                  <a:srgbClr val="800000"/>
                </a:solidFill>
                <a:latin typeface="Calibri" pitchFamily="34" charset="0"/>
              </a:rPr>
              <a:t>Κυνηγοί διαφορετικών εμπειριών</a:t>
            </a:r>
          </a:p>
          <a:p>
            <a:pPr>
              <a:lnSpc>
                <a:spcPct val="90000"/>
              </a:lnSpc>
            </a:pPr>
            <a:r>
              <a:rPr lang="el-GR" sz="2500" dirty="0" smtClean="0">
                <a:solidFill>
                  <a:srgbClr val="800000"/>
                </a:solidFill>
                <a:latin typeface="Calibri" pitchFamily="34" charset="0"/>
              </a:rPr>
              <a:t>Αναζητούν την αντίθεση και τη διαφορετικότητα από την καθημερινότητα </a:t>
            </a:r>
            <a:endParaRPr lang="el-GR" sz="2500" dirty="0">
              <a:solidFill>
                <a:srgbClr val="800000"/>
              </a:solidFill>
              <a:latin typeface="Calibri" pitchFamily="34" charset="0"/>
            </a:endParaRPr>
          </a:p>
          <a:p>
            <a:pPr marL="0" indent="0">
              <a:lnSpc>
                <a:spcPct val="90000"/>
              </a:lnSpc>
              <a:buFontTx/>
              <a:buNone/>
            </a:pPr>
            <a:endParaRPr lang="el-GR" sz="2500" dirty="0" smtClean="0">
              <a:solidFill>
                <a:srgbClr val="800000"/>
              </a:solidFill>
              <a:latin typeface="Calibri" pitchFamily="34" charset="0"/>
            </a:endParaRPr>
          </a:p>
          <a:p>
            <a:pPr marL="0" indent="0">
              <a:lnSpc>
                <a:spcPct val="90000"/>
              </a:lnSpc>
              <a:buFontTx/>
              <a:buNone/>
            </a:pPr>
            <a:endParaRPr lang="el-GR" sz="2500" dirty="0" smtClean="0">
              <a:solidFill>
                <a:srgbClr val="800000"/>
              </a:solidFill>
              <a:latin typeface="Calibri" pitchFamily="34" charset="0"/>
            </a:endParaRPr>
          </a:p>
          <a:p>
            <a:pPr marL="0" indent="0">
              <a:lnSpc>
                <a:spcPct val="90000"/>
              </a:lnSpc>
              <a:buFontTx/>
              <a:buNone/>
            </a:pPr>
            <a:endParaRPr lang="el-GR" sz="2500" dirty="0" smtClean="0">
              <a:solidFill>
                <a:srgbClr val="80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2B9A0415-FA9F-4280-A853-8DECD766455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6802" name="Rectangle 2"/>
          <p:cNvSpPr>
            <a:spLocks noGrp="1" noRot="1" noChangeArrowheads="1"/>
          </p:cNvSpPr>
          <p:nvPr>
            <p:ph type="body" idx="1"/>
          </p:nvPr>
        </p:nvSpPr>
        <p:spPr>
          <a:xfrm>
            <a:off x="331788" y="-381000"/>
            <a:ext cx="8812212" cy="7239000"/>
          </a:xfrm>
          <a:noFill/>
          <a:ln/>
        </p:spPr>
        <p:txBody>
          <a:bodyPr/>
          <a:lstStyle/>
          <a:p>
            <a:pPr marL="0" indent="0" algn="ctr">
              <a:lnSpc>
                <a:spcPct val="90000"/>
              </a:lnSpc>
              <a:buFontTx/>
              <a:buNone/>
            </a:pPr>
            <a:endParaRPr lang="el-GR" sz="1600" dirty="0" smtClean="0">
              <a:latin typeface="Arial" charset="0"/>
            </a:endParaRPr>
          </a:p>
          <a:p>
            <a:pPr marL="0" indent="0" algn="ctr">
              <a:lnSpc>
                <a:spcPct val="90000"/>
              </a:lnSpc>
              <a:buFontTx/>
              <a:buNone/>
            </a:pPr>
            <a:endParaRPr lang="el-GR" sz="1800" b="1" dirty="0" smtClean="0">
              <a:latin typeface="Arial" charset="0"/>
            </a:endParaRPr>
          </a:p>
          <a:p>
            <a:pPr marL="0" indent="0">
              <a:lnSpc>
                <a:spcPct val="90000"/>
              </a:lnSpc>
              <a:buFontTx/>
              <a:buNone/>
            </a:pPr>
            <a:endParaRPr lang="el-GR" sz="1600" b="1" dirty="0" smtClean="0">
              <a:latin typeface="Arial" charset="0"/>
            </a:endParaRPr>
          </a:p>
          <a:p>
            <a:pPr marL="0" indent="0">
              <a:lnSpc>
                <a:spcPct val="90000"/>
              </a:lnSpc>
              <a:buFontTx/>
              <a:buNone/>
            </a:pPr>
            <a:r>
              <a:rPr lang="el-GR" sz="1600" b="1" dirty="0" smtClean="0">
                <a:latin typeface="Arial" charset="0"/>
              </a:rPr>
              <a:t>   </a:t>
            </a:r>
          </a:p>
          <a:p>
            <a:pPr marL="0" indent="0">
              <a:lnSpc>
                <a:spcPct val="90000"/>
              </a:lnSpc>
              <a:buFontTx/>
              <a:buNone/>
            </a:pPr>
            <a:endParaRPr lang="el-GR" sz="1600" b="1" dirty="0" smtClean="0">
              <a:latin typeface="Arial" charset="0"/>
            </a:endParaRPr>
          </a:p>
          <a:p>
            <a:pPr marL="0" indent="0">
              <a:lnSpc>
                <a:spcPct val="90000"/>
              </a:lnSpc>
              <a:buFontTx/>
              <a:buNone/>
            </a:pPr>
            <a:endParaRPr lang="el-GR" sz="1600" b="1" dirty="0" smtClean="0">
              <a:latin typeface="Arial" charset="0"/>
            </a:endParaRPr>
          </a:p>
          <a:p>
            <a:pPr marL="0" indent="0">
              <a:lnSpc>
                <a:spcPct val="90000"/>
              </a:lnSpc>
              <a:buFontTx/>
              <a:buNone/>
            </a:pPr>
            <a:endParaRPr lang="el-GR" sz="1600" b="1" dirty="0" smtClean="0">
              <a:latin typeface="Arial" charset="0"/>
            </a:endParaRPr>
          </a:p>
          <a:p>
            <a:pPr marL="0" indent="0">
              <a:lnSpc>
                <a:spcPct val="90000"/>
              </a:lnSpc>
              <a:buFontTx/>
              <a:buNone/>
            </a:pPr>
            <a:endParaRPr lang="el-GR" sz="1600" b="1" dirty="0" smtClean="0">
              <a:latin typeface="Arial" charset="0"/>
            </a:endParaRPr>
          </a:p>
          <a:p>
            <a:pPr marL="0" indent="0">
              <a:lnSpc>
                <a:spcPct val="90000"/>
              </a:lnSpc>
              <a:buFontTx/>
              <a:buNone/>
            </a:pPr>
            <a:endParaRPr lang="el-GR" sz="1600" b="1" dirty="0" smtClean="0">
              <a:latin typeface="Arial" charset="0"/>
            </a:endParaRPr>
          </a:p>
          <a:p>
            <a:pPr marL="0" indent="0">
              <a:lnSpc>
                <a:spcPct val="90000"/>
              </a:lnSpc>
              <a:buFontTx/>
              <a:buNone/>
            </a:pPr>
            <a:endParaRPr lang="en-US" sz="2800" dirty="0" smtClean="0">
              <a:latin typeface="Arial" charset="0"/>
            </a:endParaRPr>
          </a:p>
          <a:p>
            <a:pPr marL="0" indent="0">
              <a:lnSpc>
                <a:spcPct val="90000"/>
              </a:lnSpc>
              <a:buFontTx/>
              <a:buNone/>
            </a:pPr>
            <a:endParaRPr lang="en-US" sz="2800" dirty="0" smtClean="0">
              <a:latin typeface="Arial" charset="0"/>
            </a:endParaRPr>
          </a:p>
          <a:p>
            <a:pPr marL="0" indent="0">
              <a:lnSpc>
                <a:spcPct val="90000"/>
              </a:lnSpc>
              <a:buFontTx/>
              <a:buNone/>
            </a:pPr>
            <a:endParaRPr lang="en-US" sz="2800" dirty="0" smtClean="0">
              <a:latin typeface="Arial" charset="0"/>
            </a:endParaRPr>
          </a:p>
          <a:p>
            <a:pPr marL="0" indent="0">
              <a:lnSpc>
                <a:spcPct val="90000"/>
              </a:lnSpc>
              <a:buFontTx/>
              <a:buNone/>
            </a:pPr>
            <a:r>
              <a:rPr lang="el-GR" sz="2800" dirty="0" smtClean="0">
                <a:solidFill>
                  <a:srgbClr val="800000"/>
                </a:solidFill>
                <a:latin typeface="Calibri" pitchFamily="34" charset="0"/>
              </a:rPr>
              <a:t>Δεδομένων των Ελληνικών γεωγραφικών και κλιματικών συνθηκών</a:t>
            </a:r>
            <a:r>
              <a:rPr lang="en-US" sz="2800" dirty="0" smtClean="0">
                <a:solidFill>
                  <a:srgbClr val="800000"/>
                </a:solidFill>
                <a:latin typeface="Calibri" pitchFamily="34" charset="0"/>
              </a:rPr>
              <a:t>:</a:t>
            </a:r>
          </a:p>
          <a:p>
            <a:pPr marL="0" indent="0">
              <a:lnSpc>
                <a:spcPct val="90000"/>
              </a:lnSpc>
              <a:buFontTx/>
              <a:buNone/>
            </a:pPr>
            <a:r>
              <a:rPr lang="el-GR" sz="2800" dirty="0" smtClean="0">
                <a:solidFill>
                  <a:srgbClr val="800000"/>
                </a:solidFill>
                <a:latin typeface="Calibri" pitchFamily="34" charset="0"/>
              </a:rPr>
              <a:t>Ανταγωνιστικό πλεονέκτημα τουριστικού προορισμού συνδέεται με </a:t>
            </a:r>
            <a:r>
              <a:rPr lang="en-US" sz="2800" dirty="0" smtClean="0">
                <a:solidFill>
                  <a:srgbClr val="800000"/>
                </a:solidFill>
                <a:latin typeface="Calibri" pitchFamily="34" charset="0"/>
              </a:rPr>
              <a:t>:</a:t>
            </a:r>
          </a:p>
          <a:p>
            <a:pPr marL="0" indent="0">
              <a:lnSpc>
                <a:spcPct val="90000"/>
              </a:lnSpc>
              <a:buFontTx/>
              <a:buNone/>
            </a:pPr>
            <a:r>
              <a:rPr lang="el-GR" sz="2800" dirty="0" smtClean="0">
                <a:solidFill>
                  <a:srgbClr val="800000"/>
                </a:solidFill>
                <a:latin typeface="Calibri" pitchFamily="34" charset="0"/>
              </a:rPr>
              <a:t>Οικονομικό αποτέλεσμα το οποίο εξάγεται από τους κατά περιοχή διαθέσιμους πολιτιστικούς πόρους </a:t>
            </a:r>
          </a:p>
          <a:p>
            <a:pPr marL="0" indent="0" algn="ctr">
              <a:lnSpc>
                <a:spcPct val="90000"/>
              </a:lnSpc>
              <a:buFontTx/>
              <a:buNone/>
            </a:pPr>
            <a:r>
              <a:rPr lang="el-GR" sz="2800" b="1" dirty="0" smtClean="0">
                <a:solidFill>
                  <a:srgbClr val="800000"/>
                </a:solidFill>
                <a:effectLst>
                  <a:outerShdw blurRad="38100" dist="38100" dir="2700000" algn="tl">
                    <a:srgbClr val="000000">
                      <a:alpha val="43137"/>
                    </a:srgbClr>
                  </a:outerShdw>
                </a:effectLst>
                <a:latin typeface="Calibri" pitchFamily="34" charset="0"/>
              </a:rPr>
              <a:t>ΔΗΛΑΔΗ</a:t>
            </a:r>
            <a:r>
              <a:rPr lang="en-US" sz="2800" b="1" dirty="0" smtClean="0">
                <a:solidFill>
                  <a:srgbClr val="800000"/>
                </a:solidFill>
                <a:effectLst>
                  <a:outerShdw blurRad="38100" dist="38100" dir="2700000" algn="tl">
                    <a:srgbClr val="000000">
                      <a:alpha val="43137"/>
                    </a:srgbClr>
                  </a:outerShdw>
                </a:effectLst>
                <a:latin typeface="Calibri" pitchFamily="34" charset="0"/>
              </a:rPr>
              <a:t>:</a:t>
            </a:r>
            <a:endParaRPr lang="el-GR" sz="2800" b="1" dirty="0" smtClean="0">
              <a:solidFill>
                <a:srgbClr val="800000"/>
              </a:solidFill>
              <a:effectLst>
                <a:outerShdw blurRad="38100" dist="38100" dir="2700000" algn="tl">
                  <a:srgbClr val="000000">
                    <a:alpha val="43137"/>
                  </a:srgbClr>
                </a:outerShdw>
              </a:effectLst>
              <a:latin typeface="Calibri" pitchFamily="34" charset="0"/>
            </a:endParaRPr>
          </a:p>
          <a:p>
            <a:pPr marL="0" indent="0">
              <a:lnSpc>
                <a:spcPct val="90000"/>
              </a:lnSpc>
              <a:buFontTx/>
              <a:buNone/>
            </a:pPr>
            <a:endParaRPr lang="el-GR" sz="2800" dirty="0">
              <a:solidFill>
                <a:srgbClr val="800000"/>
              </a:solidFill>
              <a:latin typeface="Calibri" pitchFamily="34" charset="0"/>
            </a:endParaRPr>
          </a:p>
          <a:p>
            <a:pPr marL="0" indent="0">
              <a:lnSpc>
                <a:spcPct val="90000"/>
              </a:lnSpc>
              <a:buFontTx/>
              <a:buNone/>
            </a:pPr>
            <a:r>
              <a:rPr lang="el-GR" sz="2800" dirty="0" smtClean="0">
                <a:solidFill>
                  <a:srgbClr val="800000"/>
                </a:solidFill>
                <a:latin typeface="Calibri" pitchFamily="34" charset="0"/>
              </a:rPr>
              <a:t> </a:t>
            </a:r>
            <a:endParaRPr lang="el-GR" sz="2800" i="1" dirty="0" smtClean="0">
              <a:solidFill>
                <a:srgbClr val="800000"/>
              </a:solidFill>
              <a:latin typeface="Calibri" pitchFamily="34" charset="0"/>
            </a:endParaRPr>
          </a:p>
          <a:p>
            <a:pPr marL="0" indent="0">
              <a:lnSpc>
                <a:spcPct val="90000"/>
              </a:lnSpc>
              <a:buFontTx/>
              <a:buNone/>
            </a:pPr>
            <a:r>
              <a:rPr lang="el-GR" sz="1600" b="1" i="1" dirty="0" smtClean="0">
                <a:latin typeface="Arial" charset="0"/>
              </a:rPr>
              <a:t> </a:t>
            </a:r>
          </a:p>
          <a:p>
            <a:pPr marL="0" indent="0" algn="ctr">
              <a:lnSpc>
                <a:spcPct val="90000"/>
              </a:lnSpc>
              <a:buFontTx/>
              <a:buNone/>
            </a:pPr>
            <a:endParaRPr lang="el-GR" sz="1600" b="1" dirty="0" smtClean="0">
              <a:latin typeface="Arial" charset="0"/>
            </a:endParaRPr>
          </a:p>
          <a:p>
            <a:pPr marL="0" indent="0">
              <a:lnSpc>
                <a:spcPct val="90000"/>
              </a:lnSpc>
            </a:pPr>
            <a:endParaRPr lang="el-GR" sz="1600" b="1" i="1" dirty="0" smtClean="0">
              <a:latin typeface="Arial" charset="0"/>
            </a:endParaRPr>
          </a:p>
          <a:p>
            <a:pPr marL="0" indent="0" algn="ctr">
              <a:lnSpc>
                <a:spcPct val="90000"/>
              </a:lnSpc>
              <a:buFontTx/>
              <a:buNone/>
            </a:pPr>
            <a:endParaRPr lang="el-GR" sz="1600" b="1" dirty="0" smtClean="0">
              <a:latin typeface="Arial" charset="0"/>
            </a:endParaRPr>
          </a:p>
          <a:p>
            <a:pPr marL="0" indent="0" algn="ctr">
              <a:lnSpc>
                <a:spcPct val="90000"/>
              </a:lnSpc>
              <a:buFontTx/>
              <a:buNone/>
            </a:pPr>
            <a:endParaRPr lang="el-GR" sz="1600" b="1" dirty="0" smtClean="0">
              <a:latin typeface="Arial" charset="0"/>
            </a:endParaRPr>
          </a:p>
          <a:p>
            <a:pPr marL="0" indent="0">
              <a:lnSpc>
                <a:spcPct val="90000"/>
              </a:lnSpc>
              <a:buFontTx/>
              <a:buNone/>
            </a:pPr>
            <a:endParaRPr lang="el-GR"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404664"/>
            <a:ext cx="3867679" cy="2952328"/>
          </a:xfrm>
          <a:prstGeom prst="rect">
            <a:avLst/>
          </a:prstGeom>
        </p:spPr>
      </p:pic>
      <p:sp>
        <p:nvSpPr>
          <p:cNvPr id="3" name="Right Arrow 2"/>
          <p:cNvSpPr/>
          <p:nvPr/>
        </p:nvSpPr>
        <p:spPr bwMode="auto">
          <a:xfrm>
            <a:off x="5868144" y="378904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l-GR" sz="3200" b="0" i="0" u="none" strike="noStrike" cap="none" normalizeH="0" baseline="0" smtClean="0">
              <a:ln>
                <a:noFill/>
              </a:ln>
              <a:solidFill>
                <a:schemeClr val="tx1"/>
              </a:solidFill>
              <a:effectLst/>
              <a:latin typeface="Times New Roman" pitchFamily="18" charset="0"/>
            </a:endParaRPr>
          </a:p>
        </p:txBody>
      </p:sp>
      <p:cxnSp>
        <p:nvCxnSpPr>
          <p:cNvPr id="5" name="Straight Arrow Connector 4"/>
          <p:cNvCxnSpPr/>
          <p:nvPr/>
        </p:nvCxnSpPr>
        <p:spPr bwMode="auto">
          <a:xfrm>
            <a:off x="6444208" y="3789040"/>
            <a:ext cx="338336" cy="914400"/>
          </a:xfrm>
          <a:prstGeom prst="straightConnector1">
            <a:avLst/>
          </a:prstGeom>
          <a:noFill/>
          <a:ln w="9525" cap="flat" cmpd="sng" algn="ctr">
            <a:noFill/>
            <a:prstDash val="solid"/>
            <a:round/>
            <a:headEnd type="none" w="med" len="med"/>
            <a:tailEnd type="triangle"/>
          </a:ln>
          <a:effectLst/>
        </p:spPr>
      </p:cxnSp>
      <p:sp>
        <p:nvSpPr>
          <p:cNvPr id="4" name="Slide Number Placeholder 3"/>
          <p:cNvSpPr>
            <a:spLocks noGrp="1"/>
          </p:cNvSpPr>
          <p:nvPr>
            <p:ph type="sldNum" sz="quarter" idx="12"/>
          </p:nvPr>
        </p:nvSpPr>
        <p:spPr/>
        <p:txBody>
          <a:bodyPr/>
          <a:lstStyle/>
          <a:p>
            <a:pPr>
              <a:defRPr/>
            </a:pPr>
            <a:fld id="{2B9A0415-FA9F-4280-A853-8DECD766455F}" type="slidenum">
              <a:rPr lang="en-US" smtClean="0"/>
              <a:pPr>
                <a:defRPr/>
              </a:pPr>
              <a:t>15</a:t>
            </a:fld>
            <a:endParaRPr lang="en-US"/>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95288" y="260350"/>
            <a:ext cx="8497887" cy="5219700"/>
          </a:xfrm>
          <a:prstGeom prst="rect">
            <a:avLst/>
          </a:prstGeom>
          <a:noFill/>
          <a:ln w="9525">
            <a:noFill/>
            <a:miter lim="800000"/>
            <a:headEnd/>
            <a:tailEnd/>
          </a:ln>
          <a:effectLst/>
        </p:spPr>
        <p:txBody>
          <a:bodyPr>
            <a:spAutoFit/>
          </a:bodyPr>
          <a:lstStyle/>
          <a:p>
            <a:pPr>
              <a:lnSpc>
                <a:spcPct val="90000"/>
              </a:lnSpc>
              <a:spcBef>
                <a:spcPct val="50000"/>
              </a:spcBef>
              <a:buClr>
                <a:schemeClr val="hlink"/>
              </a:buClr>
              <a:buSzPct val="70000"/>
              <a:buFont typeface="Wingdings" pitchFamily="2" charset="2"/>
              <a:buNone/>
            </a:pPr>
            <a:endParaRPr lang="el-GR" sz="2800" b="1" i="1" dirty="0">
              <a:effectLst>
                <a:outerShdw blurRad="38100" dist="38100" dir="2700000" algn="tl">
                  <a:srgbClr val="FFFFFF"/>
                </a:outerShdw>
              </a:effectLst>
              <a:latin typeface="Arial" charset="0"/>
              <a:cs typeface="Arial" charset="0"/>
            </a:endParaRPr>
          </a:p>
          <a:p>
            <a:pPr>
              <a:lnSpc>
                <a:spcPct val="90000"/>
              </a:lnSpc>
              <a:spcBef>
                <a:spcPct val="50000"/>
              </a:spcBef>
              <a:buClr>
                <a:schemeClr val="hlink"/>
              </a:buClr>
              <a:buSzPct val="70000"/>
              <a:buFont typeface="Wingdings" pitchFamily="2" charset="2"/>
              <a:buNone/>
            </a:pPr>
            <a:r>
              <a:rPr lang="el-GR" sz="2800" i="1" dirty="0" smtClean="0">
                <a:solidFill>
                  <a:srgbClr val="800000"/>
                </a:solidFill>
                <a:latin typeface="Calibri" pitchFamily="34" charset="0"/>
                <a:cs typeface="Arial" charset="0"/>
              </a:rPr>
              <a:t> τη</a:t>
            </a:r>
            <a:r>
              <a:rPr lang="en-US" sz="2800" i="1" dirty="0" smtClean="0">
                <a:solidFill>
                  <a:srgbClr val="800000"/>
                </a:solidFill>
                <a:latin typeface="Calibri" pitchFamily="34" charset="0"/>
                <a:cs typeface="Arial" charset="0"/>
              </a:rPr>
              <a:t> </a:t>
            </a:r>
            <a:r>
              <a:rPr lang="el-GR" sz="2800" i="1" dirty="0" smtClean="0">
                <a:solidFill>
                  <a:srgbClr val="800000"/>
                </a:solidFill>
                <a:latin typeface="Calibri" pitchFamily="34" charset="0"/>
                <a:cs typeface="Arial" charset="0"/>
              </a:rPr>
              <a:t>συνολική </a:t>
            </a:r>
            <a:r>
              <a:rPr lang="el-GR" sz="2800" i="1" dirty="0">
                <a:solidFill>
                  <a:srgbClr val="800000"/>
                </a:solidFill>
                <a:latin typeface="Calibri" pitchFamily="34" charset="0"/>
                <a:cs typeface="Arial" charset="0"/>
              </a:rPr>
              <a:t>τοπική κοινωνική κληρονομιά:</a:t>
            </a:r>
            <a:r>
              <a:rPr lang="el-GR" sz="2800" b="1" i="1" dirty="0">
                <a:solidFill>
                  <a:srgbClr val="800000"/>
                </a:solidFill>
                <a:effectLst>
                  <a:outerShdw blurRad="38100" dist="38100" dir="2700000" algn="tl">
                    <a:srgbClr val="000000"/>
                  </a:outerShdw>
                </a:effectLst>
                <a:latin typeface="Calibri" pitchFamily="34" charset="0"/>
                <a:cs typeface="Arial" charset="0"/>
              </a:rPr>
              <a:t> </a:t>
            </a:r>
          </a:p>
          <a:p>
            <a:pPr>
              <a:lnSpc>
                <a:spcPct val="90000"/>
              </a:lnSpc>
              <a:spcBef>
                <a:spcPct val="50000"/>
              </a:spcBef>
              <a:buClr>
                <a:schemeClr val="hlink"/>
              </a:buClr>
              <a:buSzPct val="70000"/>
              <a:buFont typeface="Wingdings" pitchFamily="2" charset="2"/>
              <a:buChar char="Ø"/>
            </a:pPr>
            <a:r>
              <a:rPr lang="el-GR" sz="2800" b="1" i="1" dirty="0">
                <a:solidFill>
                  <a:srgbClr val="008000"/>
                </a:solidFill>
                <a:effectLst>
                  <a:outerShdw blurRad="38100" dist="38100" dir="2700000" algn="tl">
                    <a:srgbClr val="000000"/>
                  </a:outerShdw>
                </a:effectLst>
                <a:latin typeface="Calibri" pitchFamily="34" charset="0"/>
                <a:cs typeface="Arial" charset="0"/>
              </a:rPr>
              <a:t>Πνευματική (</a:t>
            </a:r>
            <a:r>
              <a:rPr lang="en-GB" sz="2800" b="1" i="1" dirty="0">
                <a:solidFill>
                  <a:srgbClr val="008000"/>
                </a:solidFill>
                <a:effectLst>
                  <a:outerShdw blurRad="38100" dist="38100" dir="2700000" algn="tl">
                    <a:srgbClr val="000000"/>
                  </a:outerShdw>
                </a:effectLst>
                <a:latin typeface="Calibri" pitchFamily="34" charset="0"/>
                <a:cs typeface="Arial" charset="0"/>
              </a:rPr>
              <a:t>culture</a:t>
            </a:r>
            <a:r>
              <a:rPr lang="el-GR" sz="2800" b="1" i="1" dirty="0">
                <a:solidFill>
                  <a:srgbClr val="008000"/>
                </a:solidFill>
                <a:effectLst>
                  <a:outerShdw blurRad="38100" dist="38100" dir="2700000" algn="tl">
                    <a:srgbClr val="000000"/>
                  </a:outerShdw>
                </a:effectLst>
                <a:latin typeface="Calibri" pitchFamily="34" charset="0"/>
                <a:cs typeface="Arial" charset="0"/>
              </a:rPr>
              <a:t>)</a:t>
            </a:r>
            <a:r>
              <a:rPr lang="el-GR" sz="2800" b="1" i="1" dirty="0">
                <a:solidFill>
                  <a:srgbClr val="008000"/>
                </a:solidFill>
                <a:effectLst>
                  <a:outerShdw blurRad="38100" dist="38100" dir="2700000" algn="tl">
                    <a:srgbClr val="FFFFFF"/>
                  </a:outerShdw>
                </a:effectLst>
                <a:latin typeface="Calibri" pitchFamily="34" charset="0"/>
                <a:cs typeface="Arial" charset="0"/>
              </a:rPr>
              <a:t> </a:t>
            </a:r>
            <a:r>
              <a:rPr lang="el-GR" sz="2800" i="1" dirty="0">
                <a:solidFill>
                  <a:srgbClr val="800000"/>
                </a:solidFill>
                <a:latin typeface="Calibri" pitchFamily="34" charset="0"/>
                <a:cs typeface="Arial" charset="0"/>
              </a:rPr>
              <a:t>και</a:t>
            </a:r>
            <a:r>
              <a:rPr lang="el-GR" sz="2800" b="1" i="1" dirty="0">
                <a:solidFill>
                  <a:srgbClr val="800000"/>
                </a:solidFill>
                <a:latin typeface="Calibri" pitchFamily="34" charset="0"/>
                <a:cs typeface="Arial" charset="0"/>
              </a:rPr>
              <a:t> </a:t>
            </a:r>
          </a:p>
          <a:p>
            <a:pPr>
              <a:lnSpc>
                <a:spcPct val="90000"/>
              </a:lnSpc>
              <a:spcBef>
                <a:spcPct val="50000"/>
              </a:spcBef>
              <a:buClr>
                <a:schemeClr val="hlink"/>
              </a:buClr>
              <a:buSzPct val="70000"/>
              <a:buFont typeface="Wingdings" pitchFamily="2" charset="2"/>
              <a:buChar char="Ø"/>
            </a:pPr>
            <a:r>
              <a:rPr lang="el-GR" sz="2800" b="1" i="1" dirty="0">
                <a:solidFill>
                  <a:srgbClr val="008000"/>
                </a:solidFill>
                <a:effectLst>
                  <a:outerShdw blurRad="38100" dist="38100" dir="2700000" algn="tl">
                    <a:srgbClr val="000000"/>
                  </a:outerShdw>
                </a:effectLst>
                <a:latin typeface="Calibri" pitchFamily="34" charset="0"/>
                <a:cs typeface="Arial" charset="0"/>
              </a:rPr>
              <a:t>Υλική (</a:t>
            </a:r>
            <a:r>
              <a:rPr lang="en-GB" sz="2800" b="1" i="1" dirty="0">
                <a:solidFill>
                  <a:srgbClr val="008000"/>
                </a:solidFill>
                <a:effectLst>
                  <a:outerShdw blurRad="38100" dist="38100" dir="2700000" algn="tl">
                    <a:srgbClr val="000000"/>
                  </a:outerShdw>
                </a:effectLst>
                <a:latin typeface="Calibri" pitchFamily="34" charset="0"/>
                <a:cs typeface="Arial" charset="0"/>
              </a:rPr>
              <a:t>civilisation</a:t>
            </a:r>
            <a:r>
              <a:rPr lang="el-GR" sz="2800" b="1" i="1" dirty="0">
                <a:solidFill>
                  <a:srgbClr val="008000"/>
                </a:solidFill>
                <a:effectLst>
                  <a:outerShdw blurRad="38100" dist="38100" dir="2700000" algn="tl">
                    <a:srgbClr val="000000"/>
                  </a:outerShdw>
                </a:effectLst>
                <a:latin typeface="Calibri" pitchFamily="34" charset="0"/>
                <a:cs typeface="Arial" charset="0"/>
              </a:rPr>
              <a:t>)</a:t>
            </a:r>
            <a:r>
              <a:rPr lang="el-GR" sz="2800" b="1" i="1" dirty="0">
                <a:solidFill>
                  <a:srgbClr val="008000"/>
                </a:solidFill>
                <a:effectLst>
                  <a:outerShdw blurRad="38100" dist="38100" dir="2700000" algn="tl">
                    <a:srgbClr val="FFFFFF"/>
                  </a:outerShdw>
                </a:effectLst>
                <a:latin typeface="Calibri" pitchFamily="34" charset="0"/>
                <a:cs typeface="Arial" charset="0"/>
              </a:rPr>
              <a:t> </a:t>
            </a:r>
          </a:p>
          <a:p>
            <a:pPr>
              <a:lnSpc>
                <a:spcPct val="90000"/>
              </a:lnSpc>
              <a:spcBef>
                <a:spcPct val="50000"/>
              </a:spcBef>
              <a:buClr>
                <a:schemeClr val="hlink"/>
              </a:buClr>
              <a:buSzPct val="70000"/>
              <a:buFont typeface="Wingdings" pitchFamily="2" charset="2"/>
              <a:buNone/>
            </a:pPr>
            <a:r>
              <a:rPr lang="el-GR" sz="2800" i="1" dirty="0">
                <a:solidFill>
                  <a:srgbClr val="800000"/>
                </a:solidFill>
                <a:latin typeface="Calibri" pitchFamily="34" charset="0"/>
                <a:cs typeface="Arial" charset="0"/>
              </a:rPr>
              <a:t>στην ανάδειξή της, </a:t>
            </a:r>
            <a:endParaRPr lang="en-GB" sz="2800" i="1" dirty="0">
              <a:solidFill>
                <a:srgbClr val="800000"/>
              </a:solidFill>
              <a:latin typeface="Calibri" pitchFamily="34" charset="0"/>
              <a:cs typeface="Arial" charset="0"/>
            </a:endParaRPr>
          </a:p>
          <a:p>
            <a:pPr>
              <a:lnSpc>
                <a:spcPct val="90000"/>
              </a:lnSpc>
              <a:spcBef>
                <a:spcPct val="50000"/>
              </a:spcBef>
              <a:buClr>
                <a:schemeClr val="hlink"/>
              </a:buClr>
              <a:buSzPct val="70000"/>
              <a:buFont typeface="Wingdings" pitchFamily="2" charset="2"/>
              <a:buNone/>
            </a:pPr>
            <a:r>
              <a:rPr lang="el-GR" sz="2800" i="1" dirty="0">
                <a:solidFill>
                  <a:srgbClr val="800000"/>
                </a:solidFill>
                <a:latin typeface="Calibri" pitchFamily="34" charset="0"/>
                <a:cs typeface="Arial" charset="0"/>
              </a:rPr>
              <a:t>στην αποτελεσματική αξιοποίηση - διαχείρισή της</a:t>
            </a:r>
            <a:r>
              <a:rPr lang="en-GB" sz="2800" i="1" dirty="0">
                <a:solidFill>
                  <a:srgbClr val="800000"/>
                </a:solidFill>
                <a:latin typeface="Calibri" pitchFamily="34" charset="0"/>
                <a:cs typeface="Arial" charset="0"/>
              </a:rPr>
              <a:t> </a:t>
            </a:r>
            <a:r>
              <a:rPr lang="el-GR" sz="2800" i="1" dirty="0">
                <a:solidFill>
                  <a:srgbClr val="800000"/>
                </a:solidFill>
                <a:latin typeface="Calibri" pitchFamily="34" charset="0"/>
                <a:cs typeface="Arial" charset="0"/>
              </a:rPr>
              <a:t>και</a:t>
            </a:r>
            <a:endParaRPr lang="en-GB" sz="2800" i="1" dirty="0">
              <a:solidFill>
                <a:srgbClr val="800000"/>
              </a:solidFill>
              <a:latin typeface="Calibri" pitchFamily="34" charset="0"/>
              <a:cs typeface="Arial" charset="0"/>
            </a:endParaRPr>
          </a:p>
          <a:p>
            <a:pPr>
              <a:lnSpc>
                <a:spcPct val="90000"/>
              </a:lnSpc>
              <a:spcBef>
                <a:spcPct val="50000"/>
              </a:spcBef>
              <a:buClr>
                <a:schemeClr val="hlink"/>
              </a:buClr>
              <a:buSzPct val="70000"/>
              <a:buFont typeface="Wingdings" pitchFamily="2" charset="2"/>
              <a:buNone/>
            </a:pPr>
            <a:r>
              <a:rPr lang="el-GR" sz="2800" i="1" dirty="0">
                <a:solidFill>
                  <a:srgbClr val="800000"/>
                </a:solidFill>
                <a:latin typeface="Calibri" pitchFamily="34" charset="0"/>
                <a:cs typeface="Arial" charset="0"/>
              </a:rPr>
              <a:t>στην πολιτική συνέχειας και βιώσιμης ανάπτυξής της (οικονομικά, κοινωνικά και περιβαλλοντικά) ώστε να μεταβιβασθεί στις επόμενες γενιές  (</a:t>
            </a:r>
            <a:r>
              <a:rPr lang="el-GR" sz="2800" i="1" dirty="0" err="1">
                <a:solidFill>
                  <a:srgbClr val="800000"/>
                </a:solidFill>
                <a:latin typeface="Calibri" pitchFamily="34" charset="0"/>
                <a:cs typeface="Arial" charset="0"/>
              </a:rPr>
              <a:t>διαγενεακή</a:t>
            </a:r>
            <a:r>
              <a:rPr lang="el-GR" sz="2800" i="1" dirty="0">
                <a:solidFill>
                  <a:srgbClr val="800000"/>
                </a:solidFill>
                <a:latin typeface="Calibri" pitchFamily="34" charset="0"/>
                <a:cs typeface="Arial" charset="0"/>
              </a:rPr>
              <a:t> ισότητα) </a:t>
            </a:r>
          </a:p>
        </p:txBody>
      </p:sp>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3850" y="0"/>
            <a:ext cx="8362950" cy="6400800"/>
          </a:xfrm>
        </p:spPr>
        <p:txBody>
          <a:bodyPr/>
          <a:lstStyle/>
          <a:p>
            <a:pPr marL="87313" indent="-87313" algn="l"/>
            <a:r>
              <a:rPr lang="el-GR" sz="2800" dirty="0" smtClean="0">
                <a:solidFill>
                  <a:srgbClr val="800000"/>
                </a:solidFill>
                <a:latin typeface="Calibri" pitchFamily="34" charset="0"/>
              </a:rPr>
              <a:t>ΑΡΑ </a:t>
            </a:r>
            <a:r>
              <a:rPr lang="en-US" sz="2800" dirty="0" smtClean="0">
                <a:solidFill>
                  <a:srgbClr val="800000"/>
                </a:solidFill>
                <a:latin typeface="Calibri" pitchFamily="34" charset="0"/>
              </a:rPr>
              <a:t>: </a:t>
            </a:r>
            <a:r>
              <a:rPr lang="el-GR" sz="2800" dirty="0" smtClean="0">
                <a:solidFill>
                  <a:srgbClr val="800000"/>
                </a:solidFill>
                <a:latin typeface="Calibri" pitchFamily="34" charset="0"/>
              </a:rPr>
              <a:t>απαιτούνται διαδικασίες: </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dirty="0" smtClean="0">
                <a:solidFill>
                  <a:srgbClr val="008000"/>
                </a:solidFill>
                <a:latin typeface="Calibri" pitchFamily="34" charset="0"/>
              </a:rPr>
              <a:t>επιτυχούς τοπικής επιχειρηματικότητας </a:t>
            </a:r>
            <a:r>
              <a:rPr lang="el-GR" sz="2800" dirty="0" smtClean="0">
                <a:solidFill>
                  <a:srgbClr val="800000"/>
                </a:solidFill>
                <a:latin typeface="Calibri" pitchFamily="34" charset="0"/>
              </a:rPr>
              <a:t>και </a:t>
            </a:r>
            <a:r>
              <a:rPr lang="el-GR" sz="2800" dirty="0" smtClean="0">
                <a:latin typeface="Calibri" pitchFamily="34" charset="0"/>
              </a:rPr>
              <a:t/>
            </a:r>
            <a:br>
              <a:rPr lang="el-GR" sz="2800" dirty="0" smtClean="0">
                <a:latin typeface="Calibri" pitchFamily="34" charset="0"/>
              </a:rPr>
            </a:br>
            <a:r>
              <a:rPr lang="el-GR" sz="2800" dirty="0" smtClean="0">
                <a:solidFill>
                  <a:srgbClr val="008000"/>
                </a:solidFill>
                <a:latin typeface="Calibri" pitchFamily="34" charset="0"/>
              </a:rPr>
              <a:t>ενδογενούς ανάπτυξης του εσωτερικού περιβάλλοντος του προορισμού</a:t>
            </a:r>
            <a:r>
              <a:rPr lang="el-GR" sz="2800" dirty="0" smtClean="0">
                <a:solidFill>
                  <a:srgbClr val="FFCC00"/>
                </a:solidFill>
                <a:latin typeface="Calibri" pitchFamily="34" charset="0"/>
              </a:rPr>
              <a:t>, </a:t>
            </a:r>
            <a:r>
              <a:rPr lang="el-GR" sz="2800" i="1" dirty="0" smtClean="0">
                <a:solidFill>
                  <a:srgbClr val="800000"/>
                </a:solidFill>
                <a:latin typeface="Calibri" pitchFamily="34" charset="0"/>
              </a:rPr>
              <a:t>με έμφαση σε στοιχεία της πολιτιστικής γεωγραφίας, όπως είναι:</a:t>
            </a:r>
            <a:br>
              <a:rPr lang="el-GR" sz="2800" i="1"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i="1" dirty="0" smtClean="0">
                <a:solidFill>
                  <a:srgbClr val="800000"/>
                </a:solidFill>
                <a:latin typeface="Calibri" pitchFamily="34" charset="0"/>
              </a:rPr>
              <a:t>τα χαρακτηριστικά του πολιτισμού,</a:t>
            </a:r>
            <a:r>
              <a:rPr lang="en-US" sz="2800" i="1" dirty="0" smtClean="0">
                <a:solidFill>
                  <a:srgbClr val="800000"/>
                </a:solidFill>
                <a:latin typeface="Calibri" pitchFamily="34" charset="0"/>
              </a:rPr>
              <a:t/>
            </a:r>
            <a:br>
              <a:rPr lang="en-US" sz="2800" i="1" dirty="0" smtClean="0">
                <a:solidFill>
                  <a:srgbClr val="800000"/>
                </a:solidFill>
                <a:latin typeface="Calibri" pitchFamily="34" charset="0"/>
              </a:rPr>
            </a:br>
            <a:r>
              <a:rPr lang="el-GR" sz="2800" i="1" dirty="0" smtClean="0">
                <a:solidFill>
                  <a:srgbClr val="800000"/>
                </a:solidFill>
                <a:latin typeface="Calibri" pitchFamily="34" charset="0"/>
              </a:rPr>
              <a:t>η πολιτιστική ιστορία</a:t>
            </a:r>
            <a:r>
              <a:rPr lang="en-US" sz="2800" i="1" dirty="0" smtClean="0">
                <a:solidFill>
                  <a:srgbClr val="800000"/>
                </a:solidFill>
                <a:latin typeface="Calibri" pitchFamily="34" charset="0"/>
              </a:rPr>
              <a:t>,</a:t>
            </a:r>
            <a:r>
              <a:rPr lang="el-GR" sz="2800" i="1" dirty="0" smtClean="0">
                <a:solidFill>
                  <a:srgbClr val="800000"/>
                </a:solidFill>
                <a:latin typeface="Calibri" pitchFamily="34" charset="0"/>
              </a:rPr>
              <a:t> </a:t>
            </a:r>
            <a:r>
              <a:rPr lang="en-US" sz="2800" i="1" dirty="0" smtClean="0">
                <a:solidFill>
                  <a:srgbClr val="800000"/>
                </a:solidFill>
                <a:latin typeface="Calibri" pitchFamily="34" charset="0"/>
              </a:rPr>
              <a:t/>
            </a:r>
            <a:br>
              <a:rPr lang="en-US" sz="2800" i="1" dirty="0" smtClean="0">
                <a:solidFill>
                  <a:srgbClr val="800000"/>
                </a:solidFill>
                <a:latin typeface="Calibri" pitchFamily="34" charset="0"/>
              </a:rPr>
            </a:br>
            <a:r>
              <a:rPr lang="el-GR" sz="2800" i="1" dirty="0" smtClean="0">
                <a:solidFill>
                  <a:srgbClr val="800000"/>
                </a:solidFill>
                <a:latin typeface="Calibri" pitchFamily="34" charset="0"/>
              </a:rPr>
              <a:t>η πολιτιστική περιοχή, </a:t>
            </a:r>
            <a:br>
              <a:rPr lang="el-GR" sz="2800" i="1" dirty="0" smtClean="0">
                <a:solidFill>
                  <a:srgbClr val="800000"/>
                </a:solidFill>
                <a:latin typeface="Calibri" pitchFamily="34" charset="0"/>
              </a:rPr>
            </a:br>
            <a:r>
              <a:rPr lang="el-GR" sz="2800" i="1" dirty="0" smtClean="0">
                <a:solidFill>
                  <a:srgbClr val="800000"/>
                </a:solidFill>
                <a:latin typeface="Calibri" pitchFamily="34" charset="0"/>
              </a:rPr>
              <a:t>το πολιτιστικό τοπίο</a:t>
            </a:r>
            <a:r>
              <a:rPr lang="en-US" sz="2800" i="1" dirty="0" smtClean="0">
                <a:solidFill>
                  <a:srgbClr val="800000"/>
                </a:solidFill>
                <a:latin typeface="Calibri" pitchFamily="34" charset="0"/>
              </a:rPr>
              <a:t> </a:t>
            </a:r>
            <a:r>
              <a:rPr lang="el-GR" sz="2800" i="1" dirty="0" smtClean="0">
                <a:solidFill>
                  <a:srgbClr val="800000"/>
                </a:solidFill>
                <a:latin typeface="Calibri" pitchFamily="34" charset="0"/>
              </a:rPr>
              <a:t>και</a:t>
            </a:r>
            <a:br>
              <a:rPr lang="el-GR" sz="2800" i="1" dirty="0" smtClean="0">
                <a:solidFill>
                  <a:srgbClr val="800000"/>
                </a:solidFill>
                <a:latin typeface="Calibri" pitchFamily="34" charset="0"/>
              </a:rPr>
            </a:br>
            <a:r>
              <a:rPr lang="el-GR" sz="2800" i="1" dirty="0" smtClean="0">
                <a:solidFill>
                  <a:srgbClr val="800000"/>
                </a:solidFill>
                <a:latin typeface="Calibri" pitchFamily="34" charset="0"/>
              </a:rPr>
              <a:t>η πολιτιστική οικολογία</a:t>
            </a:r>
            <a:r>
              <a:rPr lang="el-GR" sz="2800" dirty="0" smtClean="0">
                <a:solidFill>
                  <a:srgbClr val="800000"/>
                </a:solidFill>
                <a:latin typeface="Arial" charset="0"/>
              </a:rPr>
              <a:t/>
            </a:r>
            <a:br>
              <a:rPr lang="el-GR" sz="2800" dirty="0" smtClean="0">
                <a:solidFill>
                  <a:srgbClr val="800000"/>
                </a:solidFill>
                <a:latin typeface="Arial" charset="0"/>
              </a:rPr>
            </a:br>
            <a:r>
              <a:rPr lang="el-GR" sz="2000" dirty="0" smtClean="0">
                <a:latin typeface="Arial" charset="0"/>
              </a:rPr>
              <a:t/>
            </a:r>
            <a:br>
              <a:rPr lang="el-GR" sz="2000" dirty="0" smtClean="0">
                <a:latin typeface="Arial" charset="0"/>
              </a:rPr>
            </a:br>
            <a:endParaRPr lang="el-GR" sz="20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17</a:t>
            </a:fld>
            <a:endParaRPr lang="en-US"/>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52400" y="228600"/>
            <a:ext cx="8991600" cy="6370975"/>
          </a:xfrm>
          <a:prstGeom prst="rect">
            <a:avLst/>
          </a:prstGeom>
          <a:noFill/>
          <a:ln w="9525">
            <a:noFill/>
            <a:miter lim="800000"/>
            <a:headEnd/>
            <a:tailEnd/>
          </a:ln>
          <a:effectLst/>
        </p:spPr>
        <p:txBody>
          <a:bodyPr>
            <a:spAutoFit/>
          </a:bodyPr>
          <a:lstStyle/>
          <a:p>
            <a:pPr algn="ctr">
              <a:spcBef>
                <a:spcPct val="0"/>
              </a:spcBef>
            </a:pPr>
            <a:r>
              <a:rPr lang="en-US" sz="2400" dirty="0" smtClean="0">
                <a:solidFill>
                  <a:srgbClr val="800000"/>
                </a:solidFill>
                <a:latin typeface="Calibri" pitchFamily="34" charset="0"/>
                <a:cs typeface="Arial" charset="0"/>
              </a:rPr>
              <a:t>OTAN </a:t>
            </a:r>
            <a:r>
              <a:rPr lang="el-GR" sz="2400" dirty="0" smtClean="0">
                <a:solidFill>
                  <a:srgbClr val="800000"/>
                </a:solidFill>
                <a:latin typeface="Calibri" pitchFamily="34" charset="0"/>
                <a:cs typeface="Arial" charset="0"/>
              </a:rPr>
              <a:t>ΛΟΙΠΟΝ </a:t>
            </a:r>
            <a:endParaRPr lang="en-US" sz="2400" dirty="0" smtClean="0">
              <a:solidFill>
                <a:srgbClr val="800000"/>
              </a:solidFill>
              <a:latin typeface="Calibri" pitchFamily="34" charset="0"/>
              <a:cs typeface="Arial" charset="0"/>
            </a:endParaRPr>
          </a:p>
          <a:p>
            <a:pPr>
              <a:spcBef>
                <a:spcPct val="0"/>
              </a:spcBef>
            </a:pPr>
            <a:endParaRPr lang="en-US" sz="2400" dirty="0">
              <a:solidFill>
                <a:srgbClr val="800000"/>
              </a:solidFill>
              <a:latin typeface="Calibri" pitchFamily="34" charset="0"/>
              <a:cs typeface="Arial" charset="0"/>
            </a:endParaRPr>
          </a:p>
          <a:p>
            <a:pPr>
              <a:spcBef>
                <a:spcPct val="0"/>
              </a:spcBef>
            </a:pPr>
            <a:r>
              <a:rPr lang="el-GR" sz="2400" dirty="0">
                <a:solidFill>
                  <a:srgbClr val="800000"/>
                </a:solidFill>
                <a:latin typeface="Calibri" pitchFamily="34" charset="0"/>
                <a:cs typeface="Arial" charset="0"/>
              </a:rPr>
              <a:t>Ο</a:t>
            </a:r>
            <a:r>
              <a:rPr lang="el-GR" sz="2400" dirty="0" smtClean="0">
                <a:solidFill>
                  <a:srgbClr val="800000"/>
                </a:solidFill>
                <a:latin typeface="Calibri" pitchFamily="34" charset="0"/>
                <a:cs typeface="Arial" charset="0"/>
              </a:rPr>
              <a:t>ι </a:t>
            </a:r>
            <a:r>
              <a:rPr lang="el-GR" sz="2400" dirty="0">
                <a:solidFill>
                  <a:srgbClr val="800000"/>
                </a:solidFill>
                <a:latin typeface="Calibri" pitchFamily="34" charset="0"/>
                <a:cs typeface="Arial" charset="0"/>
              </a:rPr>
              <a:t>συγκεκριμένες διαδικασίες </a:t>
            </a:r>
            <a:r>
              <a:rPr lang="el-GR" sz="2400" dirty="0" smtClean="0">
                <a:solidFill>
                  <a:srgbClr val="800000"/>
                </a:solidFill>
                <a:latin typeface="Calibri" pitchFamily="34" charset="0"/>
                <a:cs typeface="Arial" charset="0"/>
              </a:rPr>
              <a:t>παράγουν </a:t>
            </a:r>
            <a:r>
              <a:rPr lang="el-GR" sz="2400" dirty="0">
                <a:solidFill>
                  <a:srgbClr val="800000"/>
                </a:solidFill>
                <a:latin typeface="Calibri" pitchFamily="34" charset="0"/>
                <a:cs typeface="Arial" charset="0"/>
              </a:rPr>
              <a:t>αξία</a:t>
            </a:r>
            <a:r>
              <a:rPr lang="el-GR" sz="2400" dirty="0" smtClean="0">
                <a:solidFill>
                  <a:srgbClr val="800000"/>
                </a:solidFill>
                <a:latin typeface="Calibri" pitchFamily="34" charset="0"/>
                <a:cs typeface="Arial" charset="0"/>
              </a:rPr>
              <a:t>,</a:t>
            </a:r>
          </a:p>
          <a:p>
            <a:pPr algn="ctr">
              <a:spcBef>
                <a:spcPct val="0"/>
              </a:spcBef>
            </a:pPr>
            <a:r>
              <a:rPr lang="el-GR" sz="2400" b="1" dirty="0" smtClean="0">
                <a:solidFill>
                  <a:srgbClr val="800000"/>
                </a:solidFill>
                <a:latin typeface="Calibri" pitchFamily="34" charset="0"/>
                <a:cs typeface="Arial" charset="0"/>
              </a:rPr>
              <a:t> </a:t>
            </a:r>
            <a:r>
              <a:rPr lang="el-GR" sz="2400" b="1" dirty="0">
                <a:solidFill>
                  <a:srgbClr val="800000"/>
                </a:solidFill>
                <a:latin typeface="Calibri" pitchFamily="34" charset="0"/>
                <a:cs typeface="Arial" charset="0"/>
              </a:rPr>
              <a:t>τότε </a:t>
            </a:r>
            <a:endParaRPr lang="el-GR" sz="2400" b="1" dirty="0" smtClean="0">
              <a:solidFill>
                <a:srgbClr val="800000"/>
              </a:solidFill>
              <a:latin typeface="Calibri" pitchFamily="34" charset="0"/>
              <a:cs typeface="Arial" charset="0"/>
            </a:endParaRPr>
          </a:p>
          <a:p>
            <a:pPr>
              <a:spcBef>
                <a:spcPct val="0"/>
              </a:spcBef>
            </a:pPr>
            <a:r>
              <a:rPr lang="el-GR" sz="2400" dirty="0" smtClean="0">
                <a:solidFill>
                  <a:srgbClr val="800000"/>
                </a:solidFill>
                <a:latin typeface="Calibri" pitchFamily="34" charset="0"/>
                <a:cs typeface="Arial" charset="0"/>
              </a:rPr>
              <a:t>και </a:t>
            </a:r>
            <a:r>
              <a:rPr lang="el-GR" sz="2400" dirty="0">
                <a:solidFill>
                  <a:srgbClr val="800000"/>
                </a:solidFill>
                <a:latin typeface="Calibri" pitchFamily="34" charset="0"/>
                <a:cs typeface="Arial" charset="0"/>
              </a:rPr>
              <a:t>οι πόροι έχουν αξία – είναι «πολύτιμοι» – (</a:t>
            </a:r>
            <a:r>
              <a:rPr lang="en-US" sz="2400" dirty="0">
                <a:solidFill>
                  <a:srgbClr val="800000"/>
                </a:solidFill>
                <a:latin typeface="Calibri" pitchFamily="34" charset="0"/>
                <a:cs typeface="Arial" charset="0"/>
              </a:rPr>
              <a:t>V</a:t>
            </a:r>
            <a:r>
              <a:rPr lang="en-GB" sz="2400" dirty="0" err="1">
                <a:solidFill>
                  <a:srgbClr val="800000"/>
                </a:solidFill>
                <a:latin typeface="Calibri" pitchFamily="34" charset="0"/>
                <a:cs typeface="Arial" charset="0"/>
              </a:rPr>
              <a:t>aluable</a:t>
            </a:r>
            <a:r>
              <a:rPr lang="el-GR" sz="2400" dirty="0">
                <a:solidFill>
                  <a:srgbClr val="800000"/>
                </a:solidFill>
                <a:latin typeface="Calibri" pitchFamily="34" charset="0"/>
                <a:cs typeface="Arial" charset="0"/>
              </a:rPr>
              <a:t>) και αποτελούν πηγή ανταγωνιστικού πλεονεκτήματος </a:t>
            </a:r>
            <a:br>
              <a:rPr lang="el-GR" sz="2400" dirty="0">
                <a:solidFill>
                  <a:srgbClr val="800000"/>
                </a:solidFill>
                <a:latin typeface="Calibri" pitchFamily="34" charset="0"/>
                <a:cs typeface="Arial" charset="0"/>
              </a:rPr>
            </a:br>
            <a:r>
              <a:rPr lang="el-GR" sz="2400" dirty="0">
                <a:solidFill>
                  <a:srgbClr val="800000"/>
                </a:solidFill>
                <a:latin typeface="Calibri" pitchFamily="34" charset="0"/>
                <a:cs typeface="Arial" charset="0"/>
              </a:rPr>
              <a:t/>
            </a:r>
            <a:br>
              <a:rPr lang="el-GR" sz="2400" dirty="0">
                <a:solidFill>
                  <a:srgbClr val="800000"/>
                </a:solidFill>
                <a:latin typeface="Calibri" pitchFamily="34" charset="0"/>
                <a:cs typeface="Arial" charset="0"/>
              </a:rPr>
            </a:br>
            <a:r>
              <a:rPr lang="el-GR" sz="2400" dirty="0">
                <a:solidFill>
                  <a:srgbClr val="800000"/>
                </a:solidFill>
                <a:latin typeface="Calibri" pitchFamily="34" charset="0"/>
                <a:cs typeface="Arial" charset="0"/>
              </a:rPr>
              <a:t>Αν μάλιστα, οι συγκεκριμένοι πόροι, όπως είναι οι πολιτιστικοί </a:t>
            </a:r>
            <a:r>
              <a:rPr lang="el-GR" sz="2400" dirty="0" smtClean="0">
                <a:solidFill>
                  <a:srgbClr val="800000"/>
                </a:solidFill>
                <a:latin typeface="Calibri" pitchFamily="34" charset="0"/>
                <a:cs typeface="Arial" charset="0"/>
              </a:rPr>
              <a:t>είναι </a:t>
            </a:r>
            <a:r>
              <a:rPr lang="el-GR" sz="2400" dirty="0">
                <a:solidFill>
                  <a:srgbClr val="800000"/>
                </a:solidFill>
                <a:latin typeface="Calibri" pitchFamily="34" charset="0"/>
                <a:cs typeface="Arial" charset="0"/>
              </a:rPr>
              <a:t>σπάνιοι (</a:t>
            </a:r>
            <a:r>
              <a:rPr lang="en-US" sz="2400" dirty="0">
                <a:solidFill>
                  <a:srgbClr val="800000"/>
                </a:solidFill>
                <a:latin typeface="Calibri" pitchFamily="34" charset="0"/>
                <a:cs typeface="Arial" charset="0"/>
              </a:rPr>
              <a:t>R</a:t>
            </a:r>
            <a:r>
              <a:rPr lang="en-GB" sz="2400" dirty="0">
                <a:solidFill>
                  <a:srgbClr val="800000"/>
                </a:solidFill>
                <a:latin typeface="Calibri" pitchFamily="34" charset="0"/>
                <a:cs typeface="Arial" charset="0"/>
              </a:rPr>
              <a:t>are</a:t>
            </a:r>
            <a:r>
              <a:rPr lang="el-GR" sz="2400" dirty="0">
                <a:solidFill>
                  <a:srgbClr val="800000"/>
                </a:solidFill>
                <a:latin typeface="Calibri" pitchFamily="34" charset="0"/>
                <a:cs typeface="Arial" charset="0"/>
              </a:rPr>
              <a:t>), δεν αντιγράφονται πλήρως και δεν υποκαθίστανται (</a:t>
            </a:r>
            <a:r>
              <a:rPr lang="en-US" sz="2400" dirty="0">
                <a:solidFill>
                  <a:srgbClr val="800000"/>
                </a:solidFill>
                <a:latin typeface="Calibri" pitchFamily="34" charset="0"/>
                <a:cs typeface="Arial" charset="0"/>
              </a:rPr>
              <a:t>I</a:t>
            </a:r>
            <a:r>
              <a:rPr lang="en-GB" sz="2400" dirty="0" err="1">
                <a:solidFill>
                  <a:srgbClr val="800000"/>
                </a:solidFill>
                <a:latin typeface="Calibri" pitchFamily="34" charset="0"/>
                <a:cs typeface="Arial" charset="0"/>
              </a:rPr>
              <a:t>mitable</a:t>
            </a:r>
            <a:r>
              <a:rPr lang="el-GR" sz="2400" dirty="0">
                <a:solidFill>
                  <a:srgbClr val="800000"/>
                </a:solidFill>
                <a:latin typeface="Calibri" pitchFamily="34" charset="0"/>
                <a:cs typeface="Arial" charset="0"/>
              </a:rPr>
              <a:t>), τότε αποτελούν </a:t>
            </a:r>
            <a:r>
              <a:rPr lang="el-GR" sz="2400" i="1" dirty="0" smtClean="0">
                <a:solidFill>
                  <a:srgbClr val="800000"/>
                </a:solidFill>
                <a:effectLst>
                  <a:outerShdw blurRad="38100" dist="38100" dir="2700000" algn="tl">
                    <a:srgbClr val="000000">
                      <a:alpha val="43137"/>
                    </a:srgbClr>
                  </a:outerShdw>
                </a:effectLst>
                <a:latin typeface="Calibri" pitchFamily="34" charset="0"/>
                <a:cs typeface="Arial" charset="0"/>
              </a:rPr>
              <a:t>ΔΙΑΧΡΟΝΙΚΑ ΒΙΩΣΙΜΑ ΑΝΤΑΓΩΝΙΣΤΙΚΟ ΠΛΕΟΝΕΚΤΗΜΑ  </a:t>
            </a:r>
            <a:r>
              <a:rPr lang="el-GR" sz="2400" i="1" dirty="0">
                <a:solidFill>
                  <a:srgbClr val="800000"/>
                </a:solidFill>
                <a:effectLst>
                  <a:outerShdw blurRad="38100" dist="38100" dir="2700000" algn="tl">
                    <a:srgbClr val="000000">
                      <a:alpha val="43137"/>
                    </a:srgbClr>
                  </a:outerShdw>
                </a:effectLst>
                <a:latin typeface="Calibri" pitchFamily="34" charset="0"/>
                <a:cs typeface="Arial" charset="0"/>
              </a:rPr>
              <a:t/>
            </a:r>
            <a:br>
              <a:rPr lang="el-GR" sz="2400" i="1" dirty="0">
                <a:solidFill>
                  <a:srgbClr val="800000"/>
                </a:solidFill>
                <a:effectLst>
                  <a:outerShdw blurRad="38100" dist="38100" dir="2700000" algn="tl">
                    <a:srgbClr val="000000">
                      <a:alpha val="43137"/>
                    </a:srgbClr>
                  </a:outerShdw>
                </a:effectLst>
                <a:latin typeface="Calibri" pitchFamily="34" charset="0"/>
                <a:cs typeface="Arial" charset="0"/>
              </a:rPr>
            </a:br>
            <a:r>
              <a:rPr lang="el-GR" sz="2400" i="1" dirty="0">
                <a:solidFill>
                  <a:srgbClr val="800000"/>
                </a:solidFill>
                <a:effectLst>
                  <a:outerShdw blurRad="38100" dist="38100" dir="2700000" algn="tl">
                    <a:srgbClr val="000000">
                      <a:alpha val="43137"/>
                    </a:srgbClr>
                  </a:outerShdw>
                </a:effectLst>
                <a:latin typeface="Calibri" pitchFamily="34" charset="0"/>
                <a:cs typeface="Arial" charset="0"/>
              </a:rPr>
              <a:t/>
            </a:r>
            <a:br>
              <a:rPr lang="el-GR" sz="2400" i="1" dirty="0">
                <a:solidFill>
                  <a:srgbClr val="800000"/>
                </a:solidFill>
                <a:effectLst>
                  <a:outerShdw blurRad="38100" dist="38100" dir="2700000" algn="tl">
                    <a:srgbClr val="000000">
                      <a:alpha val="43137"/>
                    </a:srgbClr>
                  </a:outerShdw>
                </a:effectLst>
                <a:latin typeface="Calibri" pitchFamily="34" charset="0"/>
                <a:cs typeface="Arial" charset="0"/>
              </a:rPr>
            </a:br>
            <a:r>
              <a:rPr lang="el-GR" sz="2400" dirty="0">
                <a:solidFill>
                  <a:srgbClr val="800000"/>
                </a:solidFill>
                <a:latin typeface="Calibri" pitchFamily="34" charset="0"/>
                <a:cs typeface="Arial" charset="0"/>
              </a:rPr>
              <a:t>Κατά συνέπεια, η ανάπτυξη τοπικής οργανωτικής ικανότητας </a:t>
            </a:r>
            <a:r>
              <a:rPr lang="el-GR" sz="2400" dirty="0" smtClean="0">
                <a:solidFill>
                  <a:srgbClr val="800000"/>
                </a:solidFill>
                <a:latin typeface="Calibri" pitchFamily="34" charset="0"/>
                <a:cs typeface="Arial" charset="0"/>
              </a:rPr>
              <a:t>μέσω </a:t>
            </a:r>
            <a:r>
              <a:rPr lang="el-GR" sz="2400" dirty="0">
                <a:solidFill>
                  <a:srgbClr val="800000"/>
                </a:solidFill>
                <a:latin typeface="Calibri" pitchFamily="34" charset="0"/>
                <a:cs typeface="Arial" charset="0"/>
              </a:rPr>
              <a:t>μιας αποτελεσματικής στρατηγικής μάρκετινγκ εμπειριών</a:t>
            </a:r>
            <a:r>
              <a:rPr lang="en-GB" sz="2400" dirty="0">
                <a:solidFill>
                  <a:srgbClr val="800000"/>
                </a:solidFill>
                <a:latin typeface="Calibri" pitchFamily="34" charset="0"/>
                <a:cs typeface="Arial" charset="0"/>
              </a:rPr>
              <a:t> (experience marketing) </a:t>
            </a:r>
            <a:r>
              <a:rPr lang="el-GR" sz="2400" dirty="0">
                <a:solidFill>
                  <a:srgbClr val="800000"/>
                </a:solidFill>
                <a:latin typeface="Calibri" pitchFamily="34" charset="0"/>
                <a:cs typeface="Arial" charset="0"/>
              </a:rPr>
              <a:t>για τη</a:t>
            </a:r>
            <a:r>
              <a:rPr lang="en-GB" sz="2400" dirty="0">
                <a:solidFill>
                  <a:srgbClr val="800000"/>
                </a:solidFill>
                <a:latin typeface="Calibri" pitchFamily="34" charset="0"/>
                <a:cs typeface="Arial" charset="0"/>
              </a:rPr>
              <a:t> </a:t>
            </a:r>
            <a:r>
              <a:rPr lang="el-GR" sz="2400" dirty="0">
                <a:solidFill>
                  <a:srgbClr val="800000"/>
                </a:solidFill>
                <a:latin typeface="Calibri" pitchFamily="34" charset="0"/>
                <a:cs typeface="Arial" charset="0"/>
              </a:rPr>
              <a:t>διαχείρισή τους είναι ουσιαστική και καθοριστική συνιστώσα για την επιτυχία</a:t>
            </a:r>
            <a:r>
              <a:rPr lang="el-GR" sz="2400" b="1" dirty="0">
                <a:solidFill>
                  <a:srgbClr val="800000"/>
                </a:solidFill>
                <a:effectLst>
                  <a:outerShdw blurRad="38100" dist="38100" dir="2700000" algn="tl">
                    <a:srgbClr val="000000"/>
                  </a:outerShdw>
                </a:effectLst>
                <a:latin typeface="Calibri" pitchFamily="34" charset="0"/>
                <a:cs typeface="Arial" charset="0"/>
              </a:rPr>
              <a:t/>
            </a:r>
            <a:br>
              <a:rPr lang="el-GR" sz="2400" b="1" dirty="0">
                <a:solidFill>
                  <a:srgbClr val="800000"/>
                </a:solidFill>
                <a:effectLst>
                  <a:outerShdw blurRad="38100" dist="38100" dir="2700000" algn="tl">
                    <a:srgbClr val="000000"/>
                  </a:outerShdw>
                </a:effectLst>
                <a:latin typeface="Calibri" pitchFamily="34" charset="0"/>
                <a:cs typeface="Arial" charset="0"/>
              </a:rPr>
            </a:br>
            <a:endParaRPr lang="en-GB" sz="2400" b="1" dirty="0">
              <a:solidFill>
                <a:srgbClr val="800000"/>
              </a:solidFill>
              <a:effectLst>
                <a:outerShdw blurRad="38100" dist="38100" dir="2700000" algn="tl">
                  <a:srgbClr val="000000"/>
                </a:outerShdw>
              </a:effectLst>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60494"/>
            <a:ext cx="5400600" cy="3759151"/>
          </a:xfrm>
          <a:prstGeom prst="rect">
            <a:avLst/>
          </a:prstGeom>
        </p:spPr>
      </p:pic>
      <p:sp>
        <p:nvSpPr>
          <p:cNvPr id="4" name="Content Placeholder 3"/>
          <p:cNvSpPr>
            <a:spLocks noGrp="1"/>
          </p:cNvSpPr>
          <p:nvPr>
            <p:ph idx="1"/>
          </p:nvPr>
        </p:nvSpPr>
        <p:spPr>
          <a:xfrm>
            <a:off x="685800" y="4368750"/>
            <a:ext cx="8278688" cy="1727249"/>
          </a:xfrm>
        </p:spPr>
        <p:txBody>
          <a:bodyPr/>
          <a:lstStyle/>
          <a:p>
            <a:r>
              <a:rPr lang="el-GR" dirty="0" smtClean="0"/>
              <a:t>Συνεπώς απαιτείται εφαρμογή Στρατηγικού </a:t>
            </a:r>
            <a:r>
              <a:rPr lang="en-US" dirty="0" smtClean="0"/>
              <a:t>Marketing </a:t>
            </a:r>
            <a:r>
              <a:rPr lang="el-GR" dirty="0" smtClean="0"/>
              <a:t>ελκυστικότητας προορισμού</a:t>
            </a:r>
            <a:endParaRPr lang="el-GR" dirty="0"/>
          </a:p>
        </p:txBody>
      </p:sp>
      <p:sp>
        <p:nvSpPr>
          <p:cNvPr id="3" name="Slide Number Placeholder 2"/>
          <p:cNvSpPr>
            <a:spLocks noGrp="1"/>
          </p:cNvSpPr>
          <p:nvPr>
            <p:ph type="sldNum" sz="quarter" idx="12"/>
          </p:nvPr>
        </p:nvSpPr>
        <p:spPr/>
        <p:txBody>
          <a:bodyPr/>
          <a:lstStyle/>
          <a:p>
            <a:pPr>
              <a:defRPr/>
            </a:pPr>
            <a:fld id="{2B9A0415-FA9F-4280-A853-8DECD766455F}"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795338" y="981075"/>
            <a:ext cx="7880350" cy="3440942"/>
          </a:xfrm>
          <a:prstGeom prst="rect">
            <a:avLst/>
          </a:prstGeom>
          <a:noFill/>
          <a:ln w="9525" algn="ctr">
            <a:noFill/>
            <a:miter lim="800000"/>
            <a:headEnd/>
            <a:tailEnd/>
          </a:ln>
          <a:effectLst/>
        </p:spPr>
        <p:txBody>
          <a:bodyPr>
            <a:spAutoFit/>
          </a:bodyPr>
          <a:lstStyle/>
          <a:p>
            <a:pPr marL="342900" indent="-342900"/>
            <a:endParaRPr lang="el-GR" dirty="0" smtClean="0">
              <a:solidFill>
                <a:srgbClr val="FF9900"/>
              </a:solidFill>
              <a:latin typeface="Calibri" pitchFamily="34" charset="0"/>
            </a:endParaRPr>
          </a:p>
          <a:p>
            <a:pPr marL="342900" indent="-342900"/>
            <a:endParaRPr lang="el-GR" dirty="0" smtClean="0">
              <a:solidFill>
                <a:srgbClr val="FF9900"/>
              </a:solidFill>
              <a:latin typeface="Calibri" pitchFamily="34" charset="0"/>
            </a:endParaRPr>
          </a:p>
          <a:p>
            <a:pPr marL="342900" indent="-342900"/>
            <a:endParaRPr lang="el-GR" dirty="0">
              <a:solidFill>
                <a:srgbClr val="FF9900"/>
              </a:solidFill>
              <a:latin typeface="Calibri" pitchFamily="34" charset="0"/>
            </a:endParaRPr>
          </a:p>
          <a:p>
            <a:pPr marL="342900" indent="-342900" algn="ctr"/>
            <a:r>
              <a:rPr lang="el-GR" dirty="0" smtClean="0">
                <a:solidFill>
                  <a:srgbClr val="FF9900"/>
                </a:solidFill>
                <a:latin typeface="Calibri" pitchFamily="34" charset="0"/>
              </a:rPr>
              <a:t>Το Σύνολο μιας Οικονομίας </a:t>
            </a:r>
            <a:r>
              <a:rPr lang="el-GR" dirty="0" err="1" smtClean="0">
                <a:solidFill>
                  <a:srgbClr val="FF9900"/>
                </a:solidFill>
                <a:latin typeface="Calibri" pitchFamily="34" charset="0"/>
              </a:rPr>
              <a:t>διέπεται</a:t>
            </a:r>
            <a:r>
              <a:rPr lang="el-GR" dirty="0" smtClean="0">
                <a:solidFill>
                  <a:srgbClr val="FF9900"/>
                </a:solidFill>
                <a:latin typeface="Calibri" pitchFamily="34" charset="0"/>
              </a:rPr>
              <a:t> από την Ανθρώπινη συμπεριφορά</a:t>
            </a:r>
            <a:endParaRPr lang="en-US" dirty="0" smtClean="0">
              <a:solidFill>
                <a:srgbClr val="FF9900"/>
              </a:solidFill>
              <a:latin typeface="Calibri" pitchFamily="34" charset="0"/>
            </a:endParaRPr>
          </a:p>
          <a:p>
            <a:pPr marL="342900" indent="-342900" algn="ctr"/>
            <a:r>
              <a:rPr lang="el-GR" dirty="0" smtClean="0">
                <a:solidFill>
                  <a:srgbClr val="FF9900"/>
                </a:solidFill>
                <a:latin typeface="Calibri" pitchFamily="34" charset="0"/>
              </a:rPr>
              <a:t>και το διαχρονικώς ακόρεστο των αναγκών</a:t>
            </a:r>
            <a:endParaRPr lang="el-GR" dirty="0">
              <a:solidFill>
                <a:srgbClr val="FF99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2B9A0415-FA9F-4280-A853-8DECD766455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2205038"/>
            <a:ext cx="8351838" cy="4319587"/>
          </a:xfrm>
        </p:spPr>
        <p:txBody>
          <a:bodyPr/>
          <a:lstStyle/>
          <a:p>
            <a:pPr algn="l">
              <a:buFont typeface="Wingdings" pitchFamily="2" charset="2"/>
              <a:buNone/>
            </a:pPr>
            <a:r>
              <a:rPr lang="el-GR" sz="2400" dirty="0" smtClean="0">
                <a:solidFill>
                  <a:srgbClr val="800000"/>
                </a:solidFill>
                <a:latin typeface="Calibri" pitchFamily="34" charset="0"/>
              </a:rPr>
              <a:t>Το στρατηγικό μάρκετινγκ ελκυστικότητας ενός προορισμού πρέπει να:</a:t>
            </a:r>
            <a:r>
              <a:rPr lang="el-GR" sz="2400" dirty="0" smtClean="0">
                <a:solidFill>
                  <a:srgbClr val="800000"/>
                </a:solidFill>
                <a:latin typeface="Arial" charset="0"/>
              </a:rPr>
              <a:t/>
            </a:r>
            <a:br>
              <a:rPr lang="el-GR" sz="2400" dirty="0" smtClean="0">
                <a:solidFill>
                  <a:srgbClr val="800000"/>
                </a:solidFill>
                <a:latin typeface="Arial" charset="0"/>
              </a:rPr>
            </a:br>
            <a:r>
              <a:rPr lang="el-GR" sz="2400" dirty="0" smtClean="0">
                <a:latin typeface="Arial" charset="0"/>
              </a:rPr>
              <a:t> </a:t>
            </a:r>
            <a:br>
              <a:rPr lang="el-GR" sz="2400" dirty="0" smtClean="0">
                <a:latin typeface="Arial" charset="0"/>
              </a:rPr>
            </a:br>
            <a:r>
              <a:rPr lang="el-GR" sz="2400" b="1" i="1" dirty="0" smtClean="0">
                <a:solidFill>
                  <a:srgbClr val="008000"/>
                </a:solidFill>
                <a:latin typeface="Arial" charset="0"/>
              </a:rPr>
              <a:t>έχει ανθρωποκεντρικό σχεδιασμό, δηλαδή να αφορά σε προσφορά και προώθηση εμπειριών και βιωματικών αγαθών (δημιουργικότητα και καινοτομία στην αξιοποίηση πόρων πολιτισμού)</a:t>
            </a:r>
            <a:br>
              <a:rPr lang="el-GR" sz="2400" b="1" i="1" dirty="0" smtClean="0">
                <a:solidFill>
                  <a:srgbClr val="008000"/>
                </a:solidFill>
                <a:latin typeface="Arial" charset="0"/>
              </a:rPr>
            </a:br>
            <a:r>
              <a:rPr lang="el-GR" sz="2400" b="1" i="1" dirty="0" smtClean="0">
                <a:solidFill>
                  <a:srgbClr val="008000"/>
                </a:solidFill>
                <a:latin typeface="Arial" charset="0"/>
              </a:rPr>
              <a:t/>
            </a:r>
            <a:br>
              <a:rPr lang="el-GR" sz="2400" b="1" i="1" dirty="0" smtClean="0">
                <a:solidFill>
                  <a:srgbClr val="008000"/>
                </a:solidFill>
                <a:latin typeface="Arial" charset="0"/>
              </a:rPr>
            </a:br>
            <a:r>
              <a:rPr lang="el-GR" sz="2400" b="1" i="1" dirty="0" smtClean="0">
                <a:solidFill>
                  <a:srgbClr val="008000"/>
                </a:solidFill>
                <a:latin typeface="Arial" charset="0"/>
              </a:rPr>
              <a:t>ανταποκρίνεται στον ανταγωνισμό για το διαθέσιμο χρόνο και το εισόδημα του καταναλωτή, δημιουργώντάς του συναισθηματική μοναδικότητα</a:t>
            </a:r>
            <a:br>
              <a:rPr lang="el-GR" sz="2400" b="1" i="1" dirty="0" smtClean="0">
                <a:solidFill>
                  <a:srgbClr val="008000"/>
                </a:solidFill>
                <a:latin typeface="Arial" charset="0"/>
              </a:rPr>
            </a:br>
            <a:r>
              <a:rPr lang="el-GR" sz="2400" b="1" i="1" dirty="0" smtClean="0">
                <a:solidFill>
                  <a:srgbClr val="008000"/>
                </a:solidFill>
                <a:latin typeface="Arial" charset="0"/>
              </a:rPr>
              <a:t/>
            </a:r>
            <a:br>
              <a:rPr lang="el-GR" sz="2400" b="1" i="1" dirty="0" smtClean="0">
                <a:solidFill>
                  <a:srgbClr val="008000"/>
                </a:solidFill>
                <a:latin typeface="Arial" charset="0"/>
              </a:rPr>
            </a:br>
            <a:r>
              <a:rPr lang="el-GR" sz="2400" b="1" i="1" dirty="0" smtClean="0">
                <a:solidFill>
                  <a:srgbClr val="008000"/>
                </a:solidFill>
                <a:latin typeface="Arial" charset="0"/>
              </a:rPr>
              <a:t>επικεντρώνεται στο συναίσθημα που προκαλείται, παρά στα ιδιαίτερα χαρακτηριστικά και τη λειτουργικότητα των αγαθών που προσφέρονται</a:t>
            </a:r>
            <a:r>
              <a:rPr lang="el-GR" sz="2400" dirty="0" smtClean="0">
                <a:solidFill>
                  <a:srgbClr val="008000"/>
                </a:solidFill>
                <a:latin typeface="Arial" charset="0"/>
              </a:rPr>
              <a:t/>
            </a:r>
            <a:br>
              <a:rPr lang="el-GR" sz="2400" dirty="0" smtClean="0">
                <a:solidFill>
                  <a:srgbClr val="008000"/>
                </a:solidFill>
                <a:latin typeface="Arial" charset="0"/>
              </a:rPr>
            </a:br>
            <a:r>
              <a:rPr lang="el-GR" sz="2400" dirty="0" smtClean="0">
                <a:solidFill>
                  <a:srgbClr val="008000"/>
                </a:solidFill>
                <a:latin typeface="Arial" charset="0"/>
              </a:rPr>
              <a:t>  </a:t>
            </a:r>
            <a:br>
              <a:rPr lang="el-GR" sz="2400" dirty="0" smtClean="0">
                <a:solidFill>
                  <a:srgbClr val="008000"/>
                </a:solidFill>
                <a:latin typeface="Arial" charset="0"/>
              </a:rPr>
            </a:br>
            <a:r>
              <a:rPr lang="el-GR" sz="2800" dirty="0" smtClean="0">
                <a:latin typeface="Arial" charset="0"/>
              </a:rPr>
              <a:t/>
            </a:r>
            <a:br>
              <a:rPr lang="el-GR" sz="28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endParaRPr lang="el-GR" sz="32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20</a:t>
            </a:fld>
            <a:endParaRPr lang="en-US"/>
          </a:p>
        </p:txBody>
      </p:sp>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389326"/>
            <a:ext cx="8136582" cy="6135299"/>
          </a:xfrm>
        </p:spPr>
        <p:txBody>
          <a:bodyPr/>
          <a:lstStyle/>
          <a:p>
            <a:pPr lvl="0" eaLnBrk="1" hangingPunct="1"/>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b="1" u="sng" dirty="0" smtClean="0">
                <a:solidFill>
                  <a:srgbClr val="800000"/>
                </a:solidFill>
                <a:latin typeface="Arial" pitchFamily="34" charset="0"/>
                <a:ea typeface="Times New Roman" pitchFamily="18" charset="0"/>
                <a:cs typeface="Arial" pitchFamily="34" charset="0"/>
              </a:rPr>
              <a:t>ΣΤΟΧΟΙ</a:t>
            </a: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(Ι) </a:t>
            </a:r>
            <a:r>
              <a:rPr lang="el-GR" sz="1800" dirty="0" smtClean="0">
                <a:solidFill>
                  <a:srgbClr val="800000"/>
                </a:solidFill>
                <a:latin typeface="Arial" pitchFamily="34" charset="0"/>
                <a:ea typeface="Times New Roman" pitchFamily="18" charset="0"/>
                <a:cs typeface="Arial" pitchFamily="34" charset="0"/>
              </a:rPr>
              <a:t>Η υπόδειξη πολιτικών προσέλκυσης επισκεπτών και ανάδειξης της ελκυστικότητας μιας πόλης, ανάμεσα σ΄ άλλα και ως υπερτοπικού πολιτιστικού προορισμού, αξιοποιώντας μνήμες του παρελθόντος (αρχαιολογικοί χώροι και λοιπά), συγκεντρώσεις πολιτιστικής κληρονομιάς (μουσεία/συλλογές), αλλά και σύγχρονο πολιτιστικό γίγνεσθαι (πολιτιστικές διαδρομές και σύγχρονη τέχνη) στην εγχώρια και τη διεθνή αγορά.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(ΙΙ) </a:t>
            </a:r>
            <a:r>
              <a:rPr lang="el-GR" sz="1800" dirty="0" smtClean="0">
                <a:solidFill>
                  <a:srgbClr val="800000"/>
                </a:solidFill>
                <a:latin typeface="Arial" pitchFamily="34" charset="0"/>
                <a:ea typeface="Times New Roman" pitchFamily="18" charset="0"/>
                <a:cs typeface="Arial" pitchFamily="34" charset="0"/>
              </a:rPr>
              <a:t>Η υπόδειξη κατευθύνσεων αναδιάταξης και αύξησης της αναγνωρισιμότητας και της ανταγωνιστικότητας του συνολικού (μίγματος) πολιτιστικού προϊόντος της πόλης.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(ΙΙΙ) </a:t>
            </a:r>
            <a:r>
              <a:rPr lang="el-GR" sz="1800" dirty="0" smtClean="0">
                <a:solidFill>
                  <a:srgbClr val="800000"/>
                </a:solidFill>
                <a:latin typeface="Arial" pitchFamily="34" charset="0"/>
                <a:ea typeface="Times New Roman" pitchFamily="18" charset="0"/>
                <a:cs typeface="Arial" pitchFamily="34" charset="0"/>
              </a:rPr>
              <a:t>Η υπόδειξη δημόσιων πολιτικών για την ενεργό συμβολή του πολιτιστικού προϊόντος στην αγροτική, οικονομική, τουριστική, κοινωνική και αισθητική ανάπτυξη της πόλης</a:t>
            </a:r>
            <a:br>
              <a:rPr lang="el-GR" sz="1800" dirty="0" smtClean="0">
                <a:solidFill>
                  <a:srgbClr val="800000"/>
                </a:solidFill>
                <a:latin typeface="Arial" pitchFamily="34" charset="0"/>
                <a:ea typeface="Times New Roman" pitchFamily="18" charset="0"/>
                <a:cs typeface="Arial" pitchFamily="34" charset="0"/>
              </a:rPr>
            </a:br>
            <a:r>
              <a:rPr lang="el-GR" sz="1800" dirty="0">
                <a:solidFill>
                  <a:srgbClr val="800000"/>
                </a:solidFill>
                <a:latin typeface="Arial" pitchFamily="34" charset="0"/>
                <a:ea typeface="Times New Roman" pitchFamily="18" charset="0"/>
                <a:cs typeface="Arial" pitchFamily="34" charset="0"/>
              </a:rPr>
              <a:t/>
            </a:r>
            <a:br>
              <a:rPr lang="el-GR" sz="1800" dirty="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b="1" dirty="0" smtClean="0">
                <a:solidFill>
                  <a:srgbClr val="8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ΑΡΑ ΠΡΕΠΕΙ ΝΑ ΑΠΑΝΤΩΝΤΑΙ ΣΥΓΚΕΚΡΙΜΕΝΑ ΕΡΩΤΗΜΑΤΑ </a:t>
            </a:r>
            <a:r>
              <a:rPr lang="el-GR" sz="2400" b="1" i="1" dirty="0" smtClean="0">
                <a:solidFill>
                  <a:srgbClr val="FFC000"/>
                </a:solidFill>
                <a:effectLst>
                  <a:outerShdw blurRad="38100" dist="38100" dir="2700000" algn="tl">
                    <a:srgbClr val="000000">
                      <a:alpha val="43137"/>
                    </a:srgbClr>
                  </a:outerShdw>
                </a:effectLst>
                <a:latin typeface="Arial" charset="0"/>
              </a:rPr>
              <a:t/>
            </a:r>
            <a:br>
              <a:rPr lang="el-GR" sz="2400" b="1" i="1" dirty="0" smtClean="0">
                <a:solidFill>
                  <a:srgbClr val="FFC000"/>
                </a:solidFill>
                <a:effectLst>
                  <a:outerShdw blurRad="38100" dist="38100" dir="2700000" algn="tl">
                    <a:srgbClr val="000000">
                      <a:alpha val="43137"/>
                    </a:srgbClr>
                  </a:outerShdw>
                </a:effectLst>
                <a:latin typeface="Arial" charset="0"/>
              </a:rPr>
            </a:br>
            <a:r>
              <a:rPr lang="el-GR" sz="2400" b="1" i="1" dirty="0" smtClean="0">
                <a:solidFill>
                  <a:srgbClr val="FFCC00"/>
                </a:solidFill>
                <a:effectLst>
                  <a:outerShdw blurRad="38100" dist="38100" dir="2700000" algn="tl">
                    <a:srgbClr val="000000">
                      <a:alpha val="43137"/>
                    </a:srgbClr>
                  </a:outerShdw>
                </a:effectLst>
                <a:latin typeface="Arial" charset="0"/>
              </a:rPr>
              <a:t/>
            </a:r>
            <a:br>
              <a:rPr lang="el-GR" sz="2400" b="1" i="1" dirty="0" smtClean="0">
                <a:solidFill>
                  <a:srgbClr val="FFCC00"/>
                </a:solidFill>
                <a:effectLst>
                  <a:outerShdw blurRad="38100" dist="38100" dir="2700000" algn="tl">
                    <a:srgbClr val="000000">
                      <a:alpha val="43137"/>
                    </a:srgbClr>
                  </a:outerShdw>
                </a:effectLst>
                <a:latin typeface="Arial" charset="0"/>
              </a:rPr>
            </a:br>
            <a:r>
              <a:rPr lang="el-GR" sz="2400" dirty="0" smtClean="0">
                <a:latin typeface="Arial" charset="0"/>
              </a:rPr>
              <a:t/>
            </a:r>
            <a:br>
              <a:rPr lang="el-GR" sz="2400" dirty="0" smtClean="0">
                <a:latin typeface="Arial" charset="0"/>
              </a:rPr>
            </a:br>
            <a:r>
              <a:rPr lang="el-GR" sz="2400" dirty="0" smtClean="0">
                <a:latin typeface="Arial" charset="0"/>
              </a:rPr>
              <a:t>  </a:t>
            </a:r>
            <a:br>
              <a:rPr lang="el-GR" sz="2400" dirty="0" smtClean="0">
                <a:latin typeface="Arial" charset="0"/>
              </a:rPr>
            </a:br>
            <a:r>
              <a:rPr lang="el-GR" sz="2800" dirty="0" smtClean="0">
                <a:latin typeface="Arial" charset="0"/>
              </a:rPr>
              <a:t/>
            </a:r>
            <a:br>
              <a:rPr lang="el-GR" sz="28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endParaRPr lang="el-GR" sz="32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21</a:t>
            </a:fld>
            <a:endParaRPr lang="en-US"/>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2205038"/>
            <a:ext cx="8351838" cy="4319587"/>
          </a:xfrm>
        </p:spPr>
        <p:txBody>
          <a:bodyPr/>
          <a:lstStyle/>
          <a:p>
            <a:pPr lvl="0" algn="l"/>
            <a:r>
              <a:rPr lang="el-GR" sz="1800" dirty="0">
                <a:solidFill>
                  <a:srgbClr val="800000"/>
                </a:solidFill>
                <a:latin typeface="Arial" pitchFamily="34" charset="0"/>
                <a:ea typeface="Times New Roman" pitchFamily="18" charset="0"/>
                <a:cs typeface="Arial" pitchFamily="34" charset="0"/>
              </a:rPr>
              <a:t>Ερωτήματα:</a:t>
            </a: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(Ι) </a:t>
            </a:r>
            <a:r>
              <a:rPr lang="el-GR" sz="1800" dirty="0" smtClean="0">
                <a:solidFill>
                  <a:srgbClr val="800000"/>
                </a:solidFill>
                <a:latin typeface="Arial" pitchFamily="34" charset="0"/>
                <a:cs typeface="Arial" pitchFamily="34" charset="0"/>
              </a:rPr>
              <a:t>Πως μπορεί να επιτευχθεί «έξυπνη» ανάπτυξη αξιοποιώντας τους πολιτιστικούς πόρους; </a:t>
            </a:r>
            <a:br>
              <a:rPr lang="el-GR" sz="1800" dirty="0" smtClean="0">
                <a:solidFill>
                  <a:srgbClr val="800000"/>
                </a:solidFill>
                <a:latin typeface="Arial" pitchFamily="34" charset="0"/>
                <a:cs typeface="Arial" pitchFamily="34" charset="0"/>
              </a:rPr>
            </a:br>
            <a:r>
              <a:rPr lang="el-GR" sz="1800" dirty="0">
                <a:solidFill>
                  <a:srgbClr val="800000"/>
                </a:solidFill>
                <a:latin typeface="Arial" pitchFamily="34" charset="0"/>
                <a:cs typeface="Arial" pitchFamily="34" charset="0"/>
              </a:rPr>
              <a:t/>
            </a:r>
            <a:br>
              <a:rPr lang="el-GR" sz="1800" dirty="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ΔΗΛΑΔΗ</a:t>
            </a:r>
            <a:r>
              <a:rPr lang="en-US" sz="1800" dirty="0" smtClean="0">
                <a:solidFill>
                  <a:srgbClr val="800000"/>
                </a:solidFill>
                <a:latin typeface="Arial" pitchFamily="34" charset="0"/>
                <a:cs typeface="Arial" pitchFamily="34" charset="0"/>
              </a:rPr>
              <a:t>: </a:t>
            </a:r>
            <a:br>
              <a:rPr lang="en-US" sz="1800" dirty="0" smtClean="0">
                <a:solidFill>
                  <a:srgbClr val="800000"/>
                </a:solidFill>
                <a:latin typeface="Arial" pitchFamily="34" charset="0"/>
                <a:cs typeface="Arial" pitchFamily="34" charset="0"/>
              </a:rPr>
            </a:br>
            <a:r>
              <a:rPr lang="en-US" sz="1800" dirty="0" smtClean="0">
                <a:solidFill>
                  <a:srgbClr val="800000"/>
                </a:solidFill>
                <a:latin typeface="Arial" pitchFamily="34" charset="0"/>
                <a:cs typeface="Arial" pitchFamily="34" charset="0"/>
              </a:rPr>
              <a:t>1.</a:t>
            </a:r>
            <a:r>
              <a:rPr lang="el-GR" sz="1800" dirty="0" smtClean="0">
                <a:solidFill>
                  <a:srgbClr val="800000"/>
                </a:solidFill>
                <a:latin typeface="Arial" pitchFamily="34" charset="0"/>
                <a:cs typeface="Arial" pitchFamily="34" charset="0"/>
              </a:rPr>
              <a:t>ποια στρατηγική προσέγγιση πρέπει να υιοθετηθεί; </a:t>
            </a:r>
            <a:r>
              <a:rPr lang="en-US" sz="1800" dirty="0" smtClean="0">
                <a:solidFill>
                  <a:srgbClr val="800000"/>
                </a:solidFill>
                <a:latin typeface="Arial" pitchFamily="34" charset="0"/>
                <a:cs typeface="Arial" pitchFamily="34" charset="0"/>
              </a:rPr>
              <a:t/>
            </a:r>
            <a:br>
              <a:rPr lang="en-US" sz="1800" dirty="0" smtClean="0">
                <a:solidFill>
                  <a:srgbClr val="800000"/>
                </a:solidFill>
                <a:latin typeface="Arial" pitchFamily="34" charset="0"/>
                <a:cs typeface="Arial" pitchFamily="34" charset="0"/>
              </a:rPr>
            </a:br>
            <a:r>
              <a:rPr lang="en-US" sz="1800" dirty="0" smtClean="0">
                <a:solidFill>
                  <a:srgbClr val="800000"/>
                </a:solidFill>
                <a:latin typeface="Arial" pitchFamily="34" charset="0"/>
                <a:cs typeface="Arial" pitchFamily="34" charset="0"/>
              </a:rPr>
              <a:t>2.</a:t>
            </a:r>
            <a:r>
              <a:rPr lang="el-GR" sz="1800" dirty="0" smtClean="0">
                <a:solidFill>
                  <a:srgbClr val="800000"/>
                </a:solidFill>
                <a:latin typeface="Arial" pitchFamily="34" charset="0"/>
                <a:cs typeface="Arial" pitchFamily="34" charset="0"/>
              </a:rPr>
              <a:t>πως πρέπει να σχεδιαστεί η αλλαγή;</a:t>
            </a:r>
            <a:r>
              <a:rPr lang="en-US" sz="1800" dirty="0" smtClean="0">
                <a:solidFill>
                  <a:srgbClr val="800000"/>
                </a:solidFill>
                <a:latin typeface="Arial" pitchFamily="34" charset="0"/>
                <a:cs typeface="Arial" pitchFamily="34" charset="0"/>
              </a:rPr>
              <a:t/>
            </a:r>
            <a:br>
              <a:rPr lang="en-US" sz="1800" dirty="0" smtClean="0">
                <a:solidFill>
                  <a:srgbClr val="800000"/>
                </a:solidFill>
                <a:latin typeface="Arial" pitchFamily="34" charset="0"/>
                <a:cs typeface="Arial" pitchFamily="34" charset="0"/>
              </a:rPr>
            </a:br>
            <a:r>
              <a:rPr lang="en-US" sz="1800" dirty="0" smtClean="0">
                <a:solidFill>
                  <a:srgbClr val="800000"/>
                </a:solidFill>
                <a:latin typeface="Arial" pitchFamily="34" charset="0"/>
                <a:cs typeface="Arial" pitchFamily="34" charset="0"/>
              </a:rPr>
              <a:t>3.</a:t>
            </a:r>
            <a:r>
              <a:rPr lang="el-GR" sz="1800" dirty="0" smtClean="0">
                <a:solidFill>
                  <a:srgbClr val="800000"/>
                </a:solidFill>
                <a:latin typeface="Arial" pitchFamily="34" charset="0"/>
                <a:cs typeface="Arial" pitchFamily="34" charset="0"/>
              </a:rPr>
              <a:t>πως μπορεί να υπάρξει ολοκληρωμένη περιβαλλοντική μέριμνα; και </a:t>
            </a:r>
            <a:r>
              <a:rPr lang="en-US" sz="1800" dirty="0" smtClean="0">
                <a:solidFill>
                  <a:srgbClr val="800000"/>
                </a:solidFill>
                <a:latin typeface="Arial" pitchFamily="34" charset="0"/>
                <a:cs typeface="Arial" pitchFamily="34" charset="0"/>
              </a:rPr>
              <a:t/>
            </a:r>
            <a:br>
              <a:rPr lang="en-US" sz="1800" dirty="0" smtClean="0">
                <a:solidFill>
                  <a:srgbClr val="800000"/>
                </a:solidFill>
                <a:latin typeface="Arial" pitchFamily="34" charset="0"/>
                <a:cs typeface="Arial" pitchFamily="34" charset="0"/>
              </a:rPr>
            </a:br>
            <a:r>
              <a:rPr lang="en-US" sz="1800" dirty="0" smtClean="0">
                <a:solidFill>
                  <a:srgbClr val="800000"/>
                </a:solidFill>
                <a:latin typeface="Arial" pitchFamily="34" charset="0"/>
                <a:cs typeface="Arial" pitchFamily="34" charset="0"/>
              </a:rPr>
              <a:t>4.</a:t>
            </a:r>
            <a:r>
              <a:rPr lang="el-GR" sz="1800" dirty="0" smtClean="0">
                <a:solidFill>
                  <a:srgbClr val="800000"/>
                </a:solidFill>
                <a:latin typeface="Arial" pitchFamily="34" charset="0"/>
                <a:cs typeface="Arial" pitchFamily="34" charset="0"/>
              </a:rPr>
              <a:t>πως μπορεί να δοθούν ευκαιρίες για όλους;</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 </a:t>
            </a:r>
            <a:r>
              <a:rPr lang="el-GR" sz="2400" dirty="0" smtClean="0">
                <a:latin typeface="Arial" charset="0"/>
              </a:rPr>
              <a:t/>
            </a:r>
            <a:br>
              <a:rPr lang="el-GR" sz="2400" dirty="0" smtClean="0">
                <a:latin typeface="Arial" charset="0"/>
              </a:rPr>
            </a:br>
            <a:r>
              <a:rPr lang="el-GR" sz="2400" dirty="0" smtClean="0">
                <a:latin typeface="Arial" charset="0"/>
              </a:rPr>
              <a:t>  </a:t>
            </a:r>
            <a:br>
              <a:rPr lang="el-GR" sz="2400" dirty="0" smtClean="0">
                <a:latin typeface="Arial" charset="0"/>
              </a:rPr>
            </a:br>
            <a:r>
              <a:rPr lang="el-GR" sz="2800" dirty="0" smtClean="0">
                <a:latin typeface="Arial" charset="0"/>
              </a:rPr>
              <a:t/>
            </a:r>
            <a:br>
              <a:rPr lang="el-GR" sz="28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endParaRPr lang="el-GR" sz="32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22</a:t>
            </a:fld>
            <a:endParaRPr lang="en-US"/>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188640"/>
            <a:ext cx="8351838" cy="6335985"/>
          </a:xfrm>
        </p:spPr>
        <p:txBody>
          <a:bodyPr/>
          <a:lstStyle/>
          <a:p>
            <a:pPr lvl="0" algn="l"/>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Ερωτήματα:</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 (ΙΙ) </a:t>
            </a:r>
            <a:r>
              <a:rPr lang="el-GR" sz="1800" dirty="0" smtClean="0">
                <a:solidFill>
                  <a:srgbClr val="800000"/>
                </a:solidFill>
                <a:latin typeface="Arial" pitchFamily="34" charset="0"/>
                <a:cs typeface="Arial" pitchFamily="34" charset="0"/>
              </a:rPr>
              <a:t>Πως μπορεί να υποστηριχθούν χρηματοδοτικές πρακτικές της λογικής «κάνε περισσότερα διαθέτοντας λιγότερα» στην περίπτωση της αξιοποίησης των πολιτιστικών πόρων; </a:t>
            </a:r>
            <a:r>
              <a:rPr lang="en-US" sz="1800" dirty="0" smtClean="0">
                <a:solidFill>
                  <a:srgbClr val="800000"/>
                </a:solidFill>
                <a:latin typeface="Arial" pitchFamily="34" charset="0"/>
                <a:cs typeface="Arial" pitchFamily="34" charset="0"/>
              </a:rPr>
              <a:t/>
            </a:r>
            <a:br>
              <a:rPr lang="en-US" sz="1800" dirty="0" smtClean="0">
                <a:solidFill>
                  <a:srgbClr val="800000"/>
                </a:solidFill>
                <a:latin typeface="Arial" pitchFamily="34" charset="0"/>
                <a:cs typeface="Arial" pitchFamily="34" charset="0"/>
              </a:rPr>
            </a:br>
            <a:r>
              <a:rPr lang="en-US" sz="1800" dirty="0">
                <a:solidFill>
                  <a:srgbClr val="800000"/>
                </a:solidFill>
                <a:latin typeface="Arial" pitchFamily="34" charset="0"/>
                <a:cs typeface="Arial" pitchFamily="34" charset="0"/>
              </a:rPr>
              <a:t/>
            </a:r>
            <a:br>
              <a:rPr lang="en-US" sz="1800" dirty="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ΔΗΛΑΔΗ</a:t>
            </a:r>
            <a:br>
              <a:rPr lang="el-GR" sz="1800" dirty="0" smtClean="0">
                <a:solidFill>
                  <a:srgbClr val="800000"/>
                </a:solidFill>
                <a:latin typeface="Arial" pitchFamily="34" charset="0"/>
                <a:cs typeface="Arial" pitchFamily="34" charset="0"/>
              </a:rPr>
            </a:br>
            <a:r>
              <a:rPr lang="el-GR" sz="1800" dirty="0">
                <a:solidFill>
                  <a:srgbClr val="800000"/>
                </a:solidFill>
                <a:latin typeface="Arial" pitchFamily="34" charset="0"/>
                <a:cs typeface="Arial" pitchFamily="34" charset="0"/>
              </a:rPr>
              <a:t/>
            </a:r>
            <a:br>
              <a:rPr lang="el-GR" sz="1800" dirty="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1. Πως μπορεί να αξιολογηθούν και να διαχειριστούν οι τοπικές δαπάνες με αυστηρότητα;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2. Πως μπορεί να αναπτυχθούν συνεργασίες;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3. Πως μπορεί να εισαχθεί και εφαρμοσθεί η επενδυτική λογοδοσία; και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4. Πως μπορεί να ενσωματωθεί η τεχνολογία επικοινωνίας και πληροφοριών;)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 </a:t>
            </a:r>
            <a:r>
              <a:rPr lang="el-GR" sz="2400" dirty="0" smtClean="0">
                <a:latin typeface="Arial" charset="0"/>
              </a:rPr>
              <a:t/>
            </a:r>
            <a:br>
              <a:rPr lang="el-GR" sz="2400" dirty="0" smtClean="0">
                <a:latin typeface="Arial" charset="0"/>
              </a:rPr>
            </a:br>
            <a:r>
              <a:rPr lang="el-GR" sz="2400" dirty="0" smtClean="0">
                <a:latin typeface="Arial" charset="0"/>
              </a:rPr>
              <a:t>  </a:t>
            </a:r>
            <a:br>
              <a:rPr lang="el-GR" sz="2400" dirty="0" smtClean="0">
                <a:latin typeface="Arial" charset="0"/>
              </a:rPr>
            </a:br>
            <a:r>
              <a:rPr lang="el-GR" sz="2800" dirty="0" smtClean="0">
                <a:latin typeface="Arial" charset="0"/>
              </a:rPr>
              <a:t/>
            </a:r>
            <a:br>
              <a:rPr lang="el-GR" sz="28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endParaRPr lang="el-GR" sz="32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23</a:t>
            </a:fld>
            <a:endParaRPr lang="en-US"/>
          </a:p>
        </p:txBody>
      </p:sp>
    </p:spTree>
    <p:extLst>
      <p:ext uri="{BB962C8B-B14F-4D97-AF65-F5344CB8AC3E}">
        <p14:creationId xmlns:p14="http://schemas.microsoft.com/office/powerpoint/2010/main" val="2404629939"/>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620688"/>
            <a:ext cx="8351838" cy="5903937"/>
          </a:xfrm>
        </p:spPr>
        <p:txBody>
          <a:bodyPr/>
          <a:lstStyle/>
          <a:p>
            <a:pPr lvl="0" algn="l"/>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ea typeface="Times New Roman" pitchFamily="18" charset="0"/>
                <a:cs typeface="Arial" pitchFamily="34" charset="0"/>
              </a:rPr>
              <a:t>Ερωτήματα:</a:t>
            </a:r>
            <a:br>
              <a:rPr lang="el-GR" sz="1800" dirty="0" smtClean="0">
                <a:solidFill>
                  <a:srgbClr val="800000"/>
                </a:solidFill>
                <a:latin typeface="Arial" pitchFamily="34" charset="0"/>
                <a:ea typeface="Times New Roman" pitchFamily="18"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
            </a:r>
            <a:br>
              <a:rPr lang="el-GR" sz="1800" dirty="0" smtClean="0">
                <a:solidFill>
                  <a:srgbClr val="800000"/>
                </a:solidFill>
                <a:latin typeface="Arial" pitchFamily="34" charset="0"/>
                <a:cs typeface="Arial" pitchFamily="34" charset="0"/>
              </a:rPr>
            </a:br>
            <a:r>
              <a:rPr lang="el-GR" sz="1800" b="1" i="1" dirty="0" smtClean="0">
                <a:solidFill>
                  <a:srgbClr val="800000"/>
                </a:solidFill>
                <a:latin typeface="Arial" pitchFamily="34" charset="0"/>
                <a:ea typeface="Times New Roman" pitchFamily="18" charset="0"/>
                <a:cs typeface="Arial" pitchFamily="34" charset="0"/>
              </a:rPr>
              <a:t> (ΙΙΙ) </a:t>
            </a:r>
            <a:r>
              <a:rPr lang="el-GR" sz="1800" dirty="0" smtClean="0">
                <a:solidFill>
                  <a:srgbClr val="800000"/>
                </a:solidFill>
                <a:latin typeface="Arial" pitchFamily="34" charset="0"/>
                <a:cs typeface="Arial" pitchFamily="34" charset="0"/>
              </a:rPr>
              <a:t>Πως μπορεί να διαμορφωθεί το υποστηρικτικό πλαίσιο για την «αλλαγή» στην αξιοποίηση των πολιτιστικών πόρων; </a:t>
            </a:r>
            <a:br>
              <a:rPr lang="el-GR" sz="1800" dirty="0" smtClean="0">
                <a:solidFill>
                  <a:srgbClr val="800000"/>
                </a:solidFill>
                <a:latin typeface="Arial" pitchFamily="34" charset="0"/>
                <a:cs typeface="Arial" pitchFamily="34" charset="0"/>
              </a:rPr>
            </a:br>
            <a:r>
              <a:rPr lang="el-GR" sz="1800" dirty="0">
                <a:solidFill>
                  <a:srgbClr val="800000"/>
                </a:solidFill>
                <a:latin typeface="Arial" pitchFamily="34" charset="0"/>
                <a:cs typeface="Arial" pitchFamily="34" charset="0"/>
              </a:rPr>
              <a:t/>
            </a:r>
            <a:br>
              <a:rPr lang="el-GR" sz="1800" dirty="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ΔΗΛΑΔΗ</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1.  πως μπορεί να δημιουργηθεί ένα τοπικό όραμα;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2. πως μπορεί να διαμορφωθεί μια ομάδα αλλά και υπηρεσιακός μηχανισμός υψηλής αποτελεσματικότητας για την υποστήριξη της αξιοποίησης ;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3. πως μπορεί να δημιουργηθεί νοοτροπία λογοδοσίας; και </a:t>
            </a:r>
            <a:br>
              <a:rPr lang="el-GR" sz="1800" dirty="0" smtClean="0">
                <a:solidFill>
                  <a:srgbClr val="800000"/>
                </a:solidFill>
                <a:latin typeface="Arial" pitchFamily="34" charset="0"/>
                <a:cs typeface="Arial" pitchFamily="34" charset="0"/>
              </a:rPr>
            </a:br>
            <a:r>
              <a:rPr lang="el-GR" sz="1800" dirty="0" smtClean="0">
                <a:solidFill>
                  <a:srgbClr val="800000"/>
                </a:solidFill>
                <a:latin typeface="Arial" pitchFamily="34" charset="0"/>
                <a:cs typeface="Arial" pitchFamily="34" charset="0"/>
              </a:rPr>
              <a:t>4. πως μπορεί να εξασφαλισθεί η συναίνεση των συμμετεχόντων;)</a:t>
            </a:r>
            <a:r>
              <a:rPr lang="el-GR" sz="1800" dirty="0" smtClean="0"/>
              <a:t/>
            </a:r>
            <a:br>
              <a:rPr lang="el-GR" sz="1800" dirty="0" smtClean="0"/>
            </a:br>
            <a:r>
              <a:rPr lang="el-GR" sz="2400" b="1" i="1" dirty="0" smtClean="0">
                <a:solidFill>
                  <a:srgbClr val="FFCC00"/>
                </a:solidFill>
                <a:latin typeface="Arial" charset="0"/>
              </a:rPr>
              <a:t/>
            </a:r>
            <a:br>
              <a:rPr lang="el-GR" sz="2400" b="1" i="1" dirty="0" smtClean="0">
                <a:solidFill>
                  <a:srgbClr val="FFCC00"/>
                </a:solidFill>
                <a:latin typeface="Arial" charset="0"/>
              </a:rPr>
            </a:br>
            <a:r>
              <a:rPr lang="el-GR" sz="2400" dirty="0" smtClean="0">
                <a:latin typeface="Arial" charset="0"/>
              </a:rPr>
              <a:t/>
            </a:r>
            <a:br>
              <a:rPr lang="el-GR" sz="2400" dirty="0" smtClean="0">
                <a:latin typeface="Arial" charset="0"/>
              </a:rPr>
            </a:br>
            <a:r>
              <a:rPr lang="el-GR" sz="2400" dirty="0" smtClean="0">
                <a:latin typeface="Arial" charset="0"/>
              </a:rPr>
              <a:t>  </a:t>
            </a:r>
            <a:br>
              <a:rPr lang="el-GR" sz="2400" dirty="0" smtClean="0">
                <a:latin typeface="Arial" charset="0"/>
              </a:rPr>
            </a:br>
            <a:r>
              <a:rPr lang="el-GR" sz="2800" dirty="0" smtClean="0">
                <a:latin typeface="Arial" charset="0"/>
              </a:rPr>
              <a:t/>
            </a:r>
            <a:br>
              <a:rPr lang="el-GR" sz="28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r>
              <a:rPr lang="el-GR" sz="3200" dirty="0" smtClean="0">
                <a:latin typeface="Arial" charset="0"/>
              </a:rPr>
              <a:t/>
            </a:r>
            <a:br>
              <a:rPr lang="el-GR" sz="3200" dirty="0" smtClean="0">
                <a:latin typeface="Arial" charset="0"/>
              </a:rPr>
            </a:br>
            <a:endParaRPr lang="el-GR" sz="3200" dirty="0" smtClean="0">
              <a:latin typeface="Arial"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24</a:t>
            </a:fld>
            <a:endParaRPr lang="en-US"/>
          </a:p>
        </p:txBody>
      </p:sp>
    </p:spTree>
    <p:extLst>
      <p:ext uri="{BB962C8B-B14F-4D97-AF65-F5344CB8AC3E}">
        <p14:creationId xmlns:p14="http://schemas.microsoft.com/office/powerpoint/2010/main" val="1832884194"/>
      </p:ext>
    </p:extLst>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50825" y="692150"/>
            <a:ext cx="8642350" cy="3870325"/>
          </a:xfrm>
          <a:prstGeom prst="rect">
            <a:avLst/>
          </a:prstGeom>
          <a:noFill/>
          <a:ln w="9525">
            <a:noFill/>
            <a:miter lim="800000"/>
            <a:headEnd/>
            <a:tailEnd/>
          </a:ln>
          <a:effectLst/>
        </p:spPr>
        <p:txBody>
          <a:bodyPr>
            <a:spAutoFit/>
          </a:bodyPr>
          <a:lstStyle/>
          <a:p>
            <a:pPr algn="ctr">
              <a:spcBef>
                <a:spcPct val="0"/>
              </a:spcBef>
            </a:pPr>
            <a:r>
              <a:rPr lang="el-GR">
                <a:solidFill>
                  <a:srgbClr val="FFCC00"/>
                </a:solidFill>
                <a:latin typeface="Arial" charset="0"/>
                <a:cs typeface="Arial" charset="0"/>
              </a:rPr>
              <a:t>Η εμπειρία είναι το μάρκετινγκ</a:t>
            </a:r>
          </a:p>
          <a:p>
            <a:pPr algn="ctr">
              <a:spcBef>
                <a:spcPct val="0"/>
              </a:spcBef>
            </a:pPr>
            <a:endParaRPr lang="el-GR">
              <a:solidFill>
                <a:schemeClr val="tx2"/>
              </a:solidFill>
              <a:latin typeface="Arial" charset="0"/>
              <a:cs typeface="Arial" charset="0"/>
            </a:endParaRPr>
          </a:p>
          <a:p>
            <a:pPr algn="ctr">
              <a:spcBef>
                <a:spcPct val="0"/>
              </a:spcBef>
            </a:pPr>
            <a:r>
              <a:rPr lang="el-GR">
                <a:solidFill>
                  <a:srgbClr val="800000"/>
                </a:solidFill>
                <a:latin typeface="Calibri" pitchFamily="34" charset="0"/>
                <a:cs typeface="Arial" charset="0"/>
              </a:rPr>
              <a:t>Ο σχετικός επιχειρησιακός σχεδιασμός διαρθρώνεται μέσα από σειρά λογικών «βημάτων»</a:t>
            </a:r>
            <a:r>
              <a:rPr lang="el-GR">
                <a:solidFill>
                  <a:srgbClr val="800000"/>
                </a:solidFill>
                <a:effectLst>
                  <a:outerShdw blurRad="38100" dist="38100" dir="2700000" algn="tl">
                    <a:srgbClr val="000000"/>
                  </a:outerShdw>
                </a:effectLst>
                <a:latin typeface="Calibri" pitchFamily="34" charset="0"/>
                <a:cs typeface="Arial" charset="0"/>
              </a:rPr>
              <a:t/>
            </a:r>
            <a:br>
              <a:rPr lang="el-GR">
                <a:solidFill>
                  <a:srgbClr val="800000"/>
                </a:solidFill>
                <a:effectLst>
                  <a:outerShdw blurRad="38100" dist="38100" dir="2700000" algn="tl">
                    <a:srgbClr val="000000"/>
                  </a:outerShdw>
                </a:effectLst>
                <a:latin typeface="Calibri" pitchFamily="34" charset="0"/>
                <a:cs typeface="Arial" charset="0"/>
              </a:rPr>
            </a:br>
            <a:endParaRPr lang="el-GR">
              <a:solidFill>
                <a:srgbClr val="800000"/>
              </a:solidFill>
              <a:effectLst>
                <a:outerShdw blurRad="38100" dist="38100" dir="2700000" algn="tl">
                  <a:srgbClr val="000000"/>
                </a:outerShdw>
              </a:effectLst>
              <a:latin typeface="Calibri" pitchFamily="34" charset="0"/>
              <a:cs typeface="Arial" charset="0"/>
            </a:endParaRPr>
          </a:p>
          <a:p>
            <a:pPr algn="ctr">
              <a:spcBef>
                <a:spcPct val="0"/>
              </a:spcBef>
            </a:pPr>
            <a:r>
              <a:rPr lang="el-GR" sz="2800" b="1">
                <a:solidFill>
                  <a:schemeClr val="tx2"/>
                </a:solidFill>
                <a:effectLst>
                  <a:outerShdw blurRad="38100" dist="38100" dir="2700000" algn="tl">
                    <a:srgbClr val="FFFFFF"/>
                  </a:outerShdw>
                </a:effectLst>
                <a:latin typeface="Arial" charset="0"/>
                <a:cs typeface="Arial" charset="0"/>
              </a:rPr>
              <a:t/>
            </a:r>
            <a:br>
              <a:rPr lang="el-GR" sz="2800" b="1">
                <a:solidFill>
                  <a:schemeClr val="tx2"/>
                </a:solidFill>
                <a:effectLst>
                  <a:outerShdw blurRad="38100" dist="38100" dir="2700000" algn="tl">
                    <a:srgbClr val="FFFFFF"/>
                  </a:outerShdw>
                </a:effectLst>
                <a:latin typeface="Arial" charset="0"/>
                <a:cs typeface="Arial" charset="0"/>
              </a:rPr>
            </a:br>
            <a:endParaRPr lang="el-GR" sz="2800" b="1">
              <a:solidFill>
                <a:schemeClr val="tx2"/>
              </a:solidFill>
              <a:effectLst>
                <a:outerShdw blurRad="38100" dist="38100" dir="2700000" algn="tl">
                  <a:srgbClr val="FFFFFF"/>
                </a:outerShdw>
              </a:effectLst>
              <a:latin typeface="Arial" charset="0"/>
              <a:cs typeface="Arial" charset="0"/>
            </a:endParaRPr>
          </a:p>
        </p:txBody>
      </p:sp>
      <p:graphicFrame>
        <p:nvGraphicFramePr>
          <p:cNvPr id="81923" name="Object 3"/>
          <p:cNvGraphicFramePr>
            <a:graphicFrameLocks noChangeAspect="1"/>
          </p:cNvGraphicFramePr>
          <p:nvPr/>
        </p:nvGraphicFramePr>
        <p:xfrm>
          <a:off x="2411413" y="3357563"/>
          <a:ext cx="4105275" cy="3311525"/>
        </p:xfrm>
        <a:graphic>
          <a:graphicData uri="http://schemas.openxmlformats.org/presentationml/2006/ole">
            <mc:AlternateContent xmlns:mc="http://schemas.openxmlformats.org/markup-compatibility/2006">
              <mc:Choice xmlns:v="urn:schemas-microsoft-com:vml" Requires="v">
                <p:oleObj spid="_x0000_s81939" name="Photo Editor Photo" r:id="rId3" imgW="6990476" imgH="5847619" progId="">
                  <p:embed/>
                </p:oleObj>
              </mc:Choice>
              <mc:Fallback>
                <p:oleObj name="Photo Editor Photo" r:id="rId3" imgW="6990476" imgH="5847619"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357563"/>
                        <a:ext cx="410527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274638"/>
            <a:ext cx="8915400" cy="6394450"/>
          </a:xfrm>
        </p:spPr>
        <p:txBody>
          <a:bodyPr/>
          <a:lstStyle/>
          <a:p>
            <a:pPr algn="l">
              <a:buFont typeface="Wingdings" pitchFamily="2" charset="2"/>
              <a:buNone/>
            </a:pPr>
            <a:r>
              <a:rPr lang="el-GR" sz="2000" dirty="0" smtClean="0">
                <a:solidFill>
                  <a:srgbClr val="008000"/>
                </a:solidFill>
                <a:latin typeface="Calibri" pitchFamily="34" charset="0"/>
              </a:rPr>
              <a:t>Πρώτο βήμα: </a:t>
            </a:r>
            <a:r>
              <a:rPr lang="el-GR" sz="2000" dirty="0" smtClean="0">
                <a:solidFill>
                  <a:srgbClr val="800000"/>
                </a:solidFill>
                <a:latin typeface="Calibri" pitchFamily="34" charset="0"/>
              </a:rPr>
              <a:t>διατύπωση «οράματος» - αποστολή επιχειρησιακού σχεδίου δράσης με απαντήσεις σε ερωτήματα, όπως:</a:t>
            </a:r>
            <a:br>
              <a:rPr lang="el-GR" sz="2000" dirty="0" smtClean="0">
                <a:solidFill>
                  <a:srgbClr val="800000"/>
                </a:solidFill>
                <a:latin typeface="Calibri" pitchFamily="34" charset="0"/>
              </a:rPr>
            </a:br>
            <a:r>
              <a:rPr lang="el-GR" sz="2000" dirty="0" smtClean="0">
                <a:solidFill>
                  <a:srgbClr val="800000"/>
                </a:solidFill>
                <a:latin typeface="Calibri" pitchFamily="34" charset="0"/>
              </a:rPr>
              <a:t/>
            </a:r>
            <a:br>
              <a:rPr lang="el-GR" sz="2000" dirty="0" smtClean="0">
                <a:solidFill>
                  <a:srgbClr val="800000"/>
                </a:solidFill>
                <a:latin typeface="Calibri" pitchFamily="34" charset="0"/>
              </a:rPr>
            </a:br>
            <a:r>
              <a:rPr lang="el-GR" sz="2000" dirty="0" smtClean="0">
                <a:solidFill>
                  <a:srgbClr val="800000"/>
                </a:solidFill>
                <a:latin typeface="Calibri" pitchFamily="34" charset="0"/>
              </a:rPr>
              <a:t>- </a:t>
            </a:r>
            <a:r>
              <a:rPr lang="el-GR" sz="2000" i="1" dirty="0" smtClean="0">
                <a:solidFill>
                  <a:srgbClr val="800000"/>
                </a:solidFill>
                <a:latin typeface="Calibri" pitchFamily="34" charset="0"/>
              </a:rPr>
              <a:t>Ποιος είναι ο τύπος των πολιτιστικών αγαθών (περιβολή προϊόντων με αξία εμπειριών) και εν γένει των συναισθηματικών «δεδομένων» φιλοξενίας, που μπορεί να προσφερθούν; Έχουν οι συγκεκριμένες εμπειρίες νόημα για τον καταναλωτή;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Ποιες είναι οι αγορές - στόχος;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Πως τα συγκεκριμένα αγαθά υπερτερούν και διαφοροποιούνται από άλλα ανταγωνιστικά; Υπάρχει δυνατότητα ανανέωσης των εμπειριών διαχρονικά;</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Ποιες είναι τυχόν άλλες παράλληλες δραστηριότητες που αναπτύσσονται και ποιες είναι οι προτεραιότητες που δίνονται;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
            </a:r>
            <a:br>
              <a:rPr lang="el-GR" sz="2000" i="1" dirty="0" smtClean="0">
                <a:solidFill>
                  <a:srgbClr val="800000"/>
                </a:solidFill>
                <a:latin typeface="Calibri" pitchFamily="34" charset="0"/>
              </a:rPr>
            </a:br>
            <a:r>
              <a:rPr lang="el-GR" sz="2000" i="1" dirty="0" smtClean="0">
                <a:solidFill>
                  <a:srgbClr val="800000"/>
                </a:solidFill>
                <a:latin typeface="Calibri" pitchFamily="34" charset="0"/>
              </a:rPr>
              <a:t>-Γιατί επιχειρηματικά υφίσταται ενδιαφέρον (στόχοι, πεποιθήσεις και επιχειρηματικές αξίες), για κέρδη, για παροχή απασχόλησης, για τοπικό κοινωνικό γόητρο;</a:t>
            </a:r>
            <a:r>
              <a:rPr lang="el-GR" sz="2000" dirty="0" smtClean="0">
                <a:latin typeface="Arial" charset="0"/>
              </a:rPr>
              <a:t> </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26</a:t>
            </a:fld>
            <a:endParaRPr lang="en-US"/>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6249987"/>
          </a:xfrm>
        </p:spPr>
        <p:txBody>
          <a:bodyPr/>
          <a:lstStyle/>
          <a:p>
            <a:pPr marL="274638" indent="-274638" algn="l"/>
            <a:r>
              <a:rPr lang="el-GR" sz="2800" dirty="0" smtClean="0">
                <a:solidFill>
                  <a:srgbClr val="008000"/>
                </a:solidFill>
                <a:latin typeface="Calibri" pitchFamily="34" charset="0"/>
              </a:rPr>
              <a:t>Δεύτερο βήμα: </a:t>
            </a:r>
            <a:r>
              <a:rPr lang="el-GR" sz="2800" dirty="0" smtClean="0">
                <a:solidFill>
                  <a:srgbClr val="800000"/>
                </a:solidFill>
                <a:latin typeface="Calibri" pitchFamily="34" charset="0"/>
              </a:rPr>
              <a:t>η εκτίμηση του εξωτερικού περιβάλλοντος της επιχειρησιακής δράσης, σε θέματα:</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t>
            </a:r>
            <a:r>
              <a:rPr lang="el-GR" sz="2800" i="1" dirty="0" smtClean="0">
                <a:solidFill>
                  <a:srgbClr val="800000"/>
                </a:solidFill>
                <a:latin typeface="Calibri" pitchFamily="34" charset="0"/>
              </a:rPr>
              <a:t>μικροοικονομίας</a:t>
            </a:r>
            <a:r>
              <a:rPr lang="el-GR" sz="2800" dirty="0" smtClean="0">
                <a:solidFill>
                  <a:srgbClr val="800000"/>
                </a:solidFill>
                <a:latin typeface="Calibri" pitchFamily="34" charset="0"/>
              </a:rPr>
              <a:t> (ανάλυση του καταναλωτή,   του ανταγωνισμού και της αγοράς)</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 </a:t>
            </a:r>
            <a:r>
              <a:rPr lang="el-GR" sz="2800" i="1" dirty="0" err="1" smtClean="0">
                <a:solidFill>
                  <a:srgbClr val="800000"/>
                </a:solidFill>
                <a:latin typeface="Calibri" pitchFamily="34" charset="0"/>
              </a:rPr>
              <a:t>μακροοικονομίας</a:t>
            </a:r>
            <a:r>
              <a:rPr lang="el-GR" sz="2800" dirty="0" smtClean="0">
                <a:solidFill>
                  <a:srgbClr val="800000"/>
                </a:solidFill>
                <a:latin typeface="Calibri" pitchFamily="34" charset="0"/>
              </a:rPr>
              <a:t> (πολιτικό γίγνεσθαι, γενική οικονομική κατάσταση, θεσμικό πλαίσιο, καθώς και κοινωνικό και πολιτισμικό υπόβαθρο της περιοχής )</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27</a:t>
            </a:fld>
            <a:endParaRPr lang="en-US"/>
          </a:p>
        </p:txBody>
      </p:sp>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6323012"/>
          </a:xfrm>
        </p:spPr>
        <p:txBody>
          <a:bodyPr/>
          <a:lstStyle/>
          <a:p>
            <a:pPr algn="l"/>
            <a:r>
              <a:rPr lang="el-GR" sz="2400" dirty="0" smtClean="0">
                <a:solidFill>
                  <a:srgbClr val="008000"/>
                </a:solidFill>
                <a:latin typeface="Calibri" pitchFamily="34" charset="0"/>
              </a:rPr>
              <a:t>Τρίτο βήμα: </a:t>
            </a:r>
            <a:r>
              <a:rPr lang="el-GR" sz="2400" dirty="0" smtClean="0">
                <a:solidFill>
                  <a:srgbClr val="800000"/>
                </a:solidFill>
                <a:latin typeface="Calibri" pitchFamily="34" charset="0"/>
              </a:rPr>
              <a:t>η αναγνώριση των σημαντικών ευκαιριών και απειλών για την επιχειρηματική δράση</a:t>
            </a:r>
            <a:r>
              <a:rPr lang="el-GR" sz="2400" dirty="0" smtClean="0">
                <a:latin typeface="Calibri" pitchFamily="34" charset="0"/>
              </a:rPr>
              <a:t> </a:t>
            </a:r>
            <a:br>
              <a:rPr lang="el-GR" sz="2400" dirty="0" smtClean="0">
                <a:latin typeface="Calibri" pitchFamily="34" charset="0"/>
              </a:rPr>
            </a:br>
            <a:r>
              <a:rPr lang="el-GR" sz="2400" dirty="0" smtClean="0">
                <a:latin typeface="Calibri" pitchFamily="34" charset="0"/>
              </a:rPr>
              <a:t/>
            </a:r>
            <a:br>
              <a:rPr lang="el-GR" sz="2400" dirty="0" smtClean="0">
                <a:latin typeface="Calibri" pitchFamily="34" charset="0"/>
              </a:rPr>
            </a:br>
            <a:r>
              <a:rPr lang="el-GR" sz="2400" dirty="0" smtClean="0">
                <a:solidFill>
                  <a:srgbClr val="008000"/>
                </a:solidFill>
                <a:latin typeface="Calibri" pitchFamily="34" charset="0"/>
              </a:rPr>
              <a:t>Τέταρτο βήμα: </a:t>
            </a:r>
            <a:r>
              <a:rPr lang="el-GR" sz="2400" dirty="0" smtClean="0">
                <a:solidFill>
                  <a:srgbClr val="800000"/>
                </a:solidFill>
                <a:latin typeface="Calibri" pitchFamily="34" charset="0"/>
              </a:rPr>
              <a:t>η εκτίμηση των δυνατοτήτων και αδυναμιών της επιχειρησιακής δράσης (εσωτερικό περιβάλλον)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a:r>
            <a:br>
              <a:rPr lang="el-GR" sz="2400" dirty="0" smtClean="0">
                <a:solidFill>
                  <a:srgbClr val="800000"/>
                </a:solidFill>
                <a:latin typeface="Calibri" pitchFamily="34" charset="0"/>
              </a:rPr>
            </a:br>
            <a:endParaRPr lang="el-GR" sz="2400" dirty="0" smtClean="0"/>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28</a:t>
            </a:fld>
            <a:endParaRPr lang="en-US"/>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6323012"/>
          </a:xfrm>
        </p:spPr>
        <p:txBody>
          <a:bodyPr/>
          <a:lstStyle/>
          <a:p>
            <a:r>
              <a:rPr lang="el-GR" sz="2400" b="1" dirty="0" smtClean="0">
                <a:solidFill>
                  <a:srgbClr val="800000"/>
                </a:solidFill>
                <a:effectLst>
                  <a:outerShdw blurRad="38100" dist="38100" dir="2700000" algn="tl">
                    <a:srgbClr val="000000">
                      <a:alpha val="43137"/>
                    </a:srgbClr>
                  </a:outerShdw>
                </a:effectLst>
                <a:latin typeface="Calibri" pitchFamily="34" charset="0"/>
              </a:rPr>
              <a:t>Ερωτήματα που πρέπει να απαντηθούν:</a:t>
            </a:r>
            <a:br>
              <a:rPr lang="el-GR" sz="2400" b="1" dirty="0" smtClean="0">
                <a:solidFill>
                  <a:srgbClr val="800000"/>
                </a:solidFill>
                <a:effectLst>
                  <a:outerShdw blurRad="38100" dist="38100" dir="2700000" algn="tl">
                    <a:srgbClr val="000000">
                      <a:alpha val="43137"/>
                    </a:srgbClr>
                  </a:outerShdw>
                </a:effectLst>
                <a:latin typeface="Calibri" pitchFamily="34" charset="0"/>
              </a:rPr>
            </a:br>
            <a:r>
              <a:rPr lang="el-GR" sz="2400" dirty="0" smtClean="0">
                <a:solidFill>
                  <a:srgbClr val="800000"/>
                </a:solidFill>
                <a:latin typeface="Calibri" pitchFamily="34" charset="0"/>
              </a:rPr>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π</a:t>
            </a:r>
            <a:r>
              <a:rPr lang="el-GR" sz="2400" i="1" dirty="0" smtClean="0">
                <a:solidFill>
                  <a:srgbClr val="800000"/>
                </a:solidFill>
                <a:latin typeface="Calibri" pitchFamily="34" charset="0"/>
              </a:rPr>
              <a:t>οιες είναι οι δυναμικότητες σε σχέση με τη φέρουσα ικανότητα και η ποιότητα των διαθέσιμων πόρων και μέσων;</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ποιες είναι οι δυνατότητες και οι περιορισμοί του μάνατζμεντ;</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ποιες είναι  οι δεξιότητες και οι ικανότητες του διαθέσιμου ανθρώπινου  δυναμικού;</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ποια είναι η ίδια οικονομική κατάσταση του φορέα της επιχειρηματικής δράσης;</a:t>
            </a:r>
            <a:r>
              <a:rPr lang="el-GR" sz="2400" dirty="0" smtClean="0"/>
              <a:t> </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29</a:t>
            </a:fld>
            <a:endParaRPr lang="en-US"/>
          </a:p>
        </p:txBody>
      </p:sp>
    </p:spTree>
    <p:extLst>
      <p:ext uri="{BB962C8B-B14F-4D97-AF65-F5344CB8AC3E}">
        <p14:creationId xmlns:p14="http://schemas.microsoft.com/office/powerpoint/2010/main" val="4138169915"/>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85800" y="228600"/>
            <a:ext cx="7772400" cy="1219200"/>
          </a:xfrm>
        </p:spPr>
        <p:txBody>
          <a:bodyPr/>
          <a:lstStyle/>
          <a:p>
            <a:pPr eaLnBrk="1" hangingPunct="1"/>
            <a:r>
              <a:rPr lang="el-GR" sz="3600" smtClean="0">
                <a:solidFill>
                  <a:schemeClr val="accent2"/>
                </a:solidFill>
                <a:latin typeface="Calibri" pitchFamily="34" charset="0"/>
              </a:rPr>
              <a:t>Πυραμίδα των Αναγκών </a:t>
            </a:r>
            <a:r>
              <a:rPr lang="en-US" sz="3600" smtClean="0">
                <a:solidFill>
                  <a:schemeClr val="accent2"/>
                </a:solidFill>
                <a:latin typeface="Calibri" pitchFamily="34" charset="0"/>
              </a:rPr>
              <a:t>(Maslow)</a:t>
            </a:r>
            <a:endParaRPr lang="en-GB" sz="3600" smtClean="0">
              <a:solidFill>
                <a:schemeClr val="accent2"/>
              </a:solidFill>
              <a:latin typeface="Calibri" pitchFamily="34" charset="0"/>
            </a:endParaRPr>
          </a:p>
        </p:txBody>
      </p:sp>
      <p:sp>
        <p:nvSpPr>
          <p:cNvPr id="69635" name="Rectangle 4"/>
          <p:cNvSpPr>
            <a:spLocks noChangeArrowheads="1"/>
          </p:cNvSpPr>
          <p:nvPr/>
        </p:nvSpPr>
        <p:spPr bwMode="auto">
          <a:xfrm>
            <a:off x="1943100" y="1504950"/>
            <a:ext cx="9144000" cy="0"/>
          </a:xfrm>
          <a:prstGeom prst="rect">
            <a:avLst/>
          </a:prstGeom>
          <a:noFill/>
          <a:ln w="9525">
            <a:noFill/>
            <a:miter lim="800000"/>
            <a:headEnd/>
            <a:tailEnd/>
          </a:ln>
        </p:spPr>
        <p:txBody>
          <a:bodyPr>
            <a:spAutoFit/>
          </a:bodyPr>
          <a:lstStyle/>
          <a:p>
            <a:endParaRPr lang="el-GR"/>
          </a:p>
        </p:txBody>
      </p:sp>
      <p:pic>
        <p:nvPicPr>
          <p:cNvPr id="69636" name="Picture 3" descr="MASLOOY"/>
          <p:cNvPicPr>
            <a:picLocks noChangeAspect="1" noChangeArrowheads="1"/>
          </p:cNvPicPr>
          <p:nvPr/>
        </p:nvPicPr>
        <p:blipFill>
          <a:blip r:embed="rId2" r:link="rId3" cstate="print"/>
          <a:srcRect/>
          <a:stretch>
            <a:fillRect/>
          </a:stretch>
        </p:blipFill>
        <p:spPr bwMode="auto">
          <a:xfrm>
            <a:off x="679648" y="1268760"/>
            <a:ext cx="7924800" cy="4953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6249987"/>
          </a:xfrm>
        </p:spPr>
        <p:txBody>
          <a:bodyPr/>
          <a:lstStyle/>
          <a:p>
            <a:pPr algn="l"/>
            <a:r>
              <a:rPr lang="el-GR" sz="3200" dirty="0" smtClean="0">
                <a:solidFill>
                  <a:srgbClr val="800000"/>
                </a:solidFill>
                <a:latin typeface="Calibri" pitchFamily="34" charset="0"/>
              </a:rPr>
              <a:t>Το επόμενο,</a:t>
            </a:r>
            <a:r>
              <a:rPr lang="el-GR" sz="3200" dirty="0" smtClean="0">
                <a:latin typeface="Calibri" pitchFamily="34" charset="0"/>
              </a:rPr>
              <a:t> </a:t>
            </a:r>
            <a:r>
              <a:rPr lang="el-GR" sz="3200" dirty="0" smtClean="0">
                <a:solidFill>
                  <a:srgbClr val="008000"/>
                </a:solidFill>
                <a:latin typeface="Calibri" pitchFamily="34" charset="0"/>
              </a:rPr>
              <a:t>πέμπτο βήμα</a:t>
            </a:r>
            <a:r>
              <a:rPr lang="el-GR" sz="3200" dirty="0" smtClean="0">
                <a:solidFill>
                  <a:srgbClr val="800000"/>
                </a:solidFill>
                <a:latin typeface="Calibri" pitchFamily="34" charset="0"/>
              </a:rPr>
              <a:t>, αφορά στην υιοθέτηση σειράς στόχων, που να μπορούν να οδηγήσουν την επιχειρηματική δράση στην εκπλήρωση της αποστολής της</a:t>
            </a:r>
            <a:br>
              <a:rPr lang="el-GR" sz="3200" dirty="0" smtClean="0">
                <a:solidFill>
                  <a:srgbClr val="800000"/>
                </a:solidFill>
                <a:latin typeface="Calibri" pitchFamily="34" charset="0"/>
              </a:rPr>
            </a:br>
            <a:r>
              <a:rPr lang="el-GR" sz="3200" dirty="0" smtClean="0">
                <a:solidFill>
                  <a:srgbClr val="800000"/>
                </a:solidFill>
                <a:latin typeface="Calibri" pitchFamily="34" charset="0"/>
              </a:rPr>
              <a:t/>
            </a:r>
            <a:br>
              <a:rPr lang="el-GR" sz="3200" dirty="0" smtClean="0">
                <a:solidFill>
                  <a:srgbClr val="800000"/>
                </a:solidFill>
                <a:latin typeface="Calibri" pitchFamily="34" charset="0"/>
              </a:rPr>
            </a:br>
            <a:r>
              <a:rPr lang="el-GR" sz="3200" dirty="0" smtClean="0">
                <a:solidFill>
                  <a:srgbClr val="800000"/>
                </a:solidFill>
                <a:latin typeface="Calibri" pitchFamily="34" charset="0"/>
              </a:rPr>
              <a:t>Οι στόχοι υλοποιούνται μέσα από σειρά δράσεων</a:t>
            </a:r>
            <a:br>
              <a:rPr lang="el-GR" sz="3200" dirty="0" smtClean="0">
                <a:solidFill>
                  <a:srgbClr val="800000"/>
                </a:solidFill>
                <a:latin typeface="Calibri" pitchFamily="34" charset="0"/>
              </a:rPr>
            </a:br>
            <a:r>
              <a:rPr lang="el-GR" sz="3200" dirty="0" smtClean="0">
                <a:solidFill>
                  <a:srgbClr val="800000"/>
                </a:solidFill>
                <a:latin typeface="Calibri" pitchFamily="34" charset="0"/>
              </a:rPr>
              <a:t/>
            </a:r>
            <a:br>
              <a:rPr lang="el-GR" sz="3200" dirty="0" smtClean="0">
                <a:solidFill>
                  <a:srgbClr val="800000"/>
                </a:solidFill>
                <a:latin typeface="Calibri" pitchFamily="34" charset="0"/>
              </a:rPr>
            </a:br>
            <a:r>
              <a:rPr lang="el-GR" sz="3200" i="1" dirty="0" smtClean="0">
                <a:solidFill>
                  <a:srgbClr val="800000"/>
                </a:solidFill>
                <a:latin typeface="Calibri" pitchFamily="34" charset="0"/>
              </a:rPr>
              <a:t>Κάθε δράση πρέπει να είναι </a:t>
            </a:r>
            <a:br>
              <a:rPr lang="el-GR" sz="3200" i="1" dirty="0" smtClean="0">
                <a:solidFill>
                  <a:srgbClr val="800000"/>
                </a:solidFill>
                <a:latin typeface="Calibri" pitchFamily="34" charset="0"/>
              </a:rPr>
            </a:br>
            <a:r>
              <a:rPr lang="el-GR" sz="3200" i="1" dirty="0" smtClean="0">
                <a:solidFill>
                  <a:srgbClr val="800000"/>
                </a:solidFill>
                <a:latin typeface="Calibri" pitchFamily="34" charset="0"/>
              </a:rPr>
              <a:t>συγκεκριμένη , </a:t>
            </a:r>
            <a:br>
              <a:rPr lang="el-GR" sz="3200" i="1" dirty="0" smtClean="0">
                <a:solidFill>
                  <a:srgbClr val="800000"/>
                </a:solidFill>
                <a:latin typeface="Calibri" pitchFamily="34" charset="0"/>
              </a:rPr>
            </a:br>
            <a:r>
              <a:rPr lang="el-GR" sz="3200" i="1" dirty="0" smtClean="0">
                <a:solidFill>
                  <a:srgbClr val="800000"/>
                </a:solidFill>
                <a:latin typeface="Calibri" pitchFamily="34" charset="0"/>
              </a:rPr>
              <a:t>μετρήσιμη,</a:t>
            </a:r>
            <a:br>
              <a:rPr lang="el-GR" sz="3200" i="1" dirty="0" smtClean="0">
                <a:solidFill>
                  <a:srgbClr val="800000"/>
                </a:solidFill>
                <a:latin typeface="Calibri" pitchFamily="34" charset="0"/>
              </a:rPr>
            </a:br>
            <a:r>
              <a:rPr lang="el-GR" sz="3200" i="1" dirty="0" smtClean="0">
                <a:solidFill>
                  <a:srgbClr val="800000"/>
                </a:solidFill>
                <a:latin typeface="Calibri" pitchFamily="34" charset="0"/>
              </a:rPr>
              <a:t> εφικτή, </a:t>
            </a:r>
            <a:br>
              <a:rPr lang="el-GR" sz="3200" i="1" dirty="0" smtClean="0">
                <a:solidFill>
                  <a:srgbClr val="800000"/>
                </a:solidFill>
                <a:latin typeface="Calibri" pitchFamily="34" charset="0"/>
              </a:rPr>
            </a:br>
            <a:r>
              <a:rPr lang="el-GR" sz="3200" i="1" dirty="0" smtClean="0">
                <a:solidFill>
                  <a:srgbClr val="800000"/>
                </a:solidFill>
                <a:latin typeface="Calibri" pitchFamily="34" charset="0"/>
              </a:rPr>
              <a:t>αποδοτική και να </a:t>
            </a:r>
            <a:br>
              <a:rPr lang="el-GR" sz="3200" i="1" dirty="0" smtClean="0">
                <a:solidFill>
                  <a:srgbClr val="800000"/>
                </a:solidFill>
                <a:latin typeface="Calibri" pitchFamily="34" charset="0"/>
              </a:rPr>
            </a:br>
            <a:r>
              <a:rPr lang="el-GR" sz="3200" i="1" dirty="0" smtClean="0">
                <a:solidFill>
                  <a:srgbClr val="800000"/>
                </a:solidFill>
                <a:latin typeface="Calibri" pitchFamily="34" charset="0"/>
              </a:rPr>
              <a:t>κινείται βάσει χρονικού περιορισμού </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30</a:t>
            </a:fld>
            <a:endParaRPr lang="en-US"/>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4638"/>
            <a:ext cx="8229600" cy="5241925"/>
          </a:xfrm>
        </p:spPr>
        <p:txBody>
          <a:bodyPr/>
          <a:lstStyle/>
          <a:p>
            <a:pPr algn="l"/>
            <a:r>
              <a:rPr lang="el-GR" sz="2800" dirty="0" smtClean="0">
                <a:solidFill>
                  <a:srgbClr val="800000"/>
                </a:solidFill>
                <a:latin typeface="Calibri" pitchFamily="34" charset="0"/>
              </a:rPr>
              <a:t>Ως</a:t>
            </a:r>
            <a:r>
              <a:rPr lang="el-GR" sz="2800" dirty="0" smtClean="0">
                <a:latin typeface="Calibri" pitchFamily="34" charset="0"/>
              </a:rPr>
              <a:t> </a:t>
            </a:r>
            <a:r>
              <a:rPr lang="el-GR" sz="2800" dirty="0" smtClean="0">
                <a:solidFill>
                  <a:srgbClr val="008000"/>
                </a:solidFill>
                <a:latin typeface="Calibri" pitchFamily="34" charset="0"/>
              </a:rPr>
              <a:t>έκτο βήμα</a:t>
            </a:r>
            <a:r>
              <a:rPr lang="el-GR" sz="2800" dirty="0" smtClean="0">
                <a:solidFill>
                  <a:srgbClr val="800000"/>
                </a:solidFill>
                <a:latin typeface="Calibri" pitchFamily="34" charset="0"/>
              </a:rPr>
              <a:t>, μπορεί να θεωρηθεί η ανάπτυξη εναλλακτικών σχεδίων και η εκ των προτέρων αξιολόγηση τους σε τρία επίπεδα:</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i="1" dirty="0" smtClean="0">
                <a:solidFill>
                  <a:srgbClr val="800000"/>
                </a:solidFill>
                <a:latin typeface="Calibri" pitchFamily="34" charset="0"/>
              </a:rPr>
              <a:t>-</a:t>
            </a:r>
            <a:r>
              <a:rPr lang="el-GR" sz="2800" dirty="0" smtClean="0">
                <a:solidFill>
                  <a:srgbClr val="800000"/>
                </a:solidFill>
                <a:latin typeface="Calibri" pitchFamily="34" charset="0"/>
              </a:rPr>
              <a:t> </a:t>
            </a:r>
            <a:r>
              <a:rPr lang="el-GR" sz="2800" i="1" dirty="0" smtClean="0">
                <a:solidFill>
                  <a:srgbClr val="800000"/>
                </a:solidFill>
                <a:latin typeface="Calibri" pitchFamily="34" charset="0"/>
              </a:rPr>
              <a:t>Απαισιόδοξο</a:t>
            </a:r>
            <a:br>
              <a:rPr lang="el-GR" sz="2800" i="1" dirty="0" smtClean="0">
                <a:solidFill>
                  <a:srgbClr val="800000"/>
                </a:solidFill>
                <a:latin typeface="Calibri" pitchFamily="34" charset="0"/>
              </a:rPr>
            </a:br>
            <a:r>
              <a:rPr lang="el-GR" sz="2800" i="1" dirty="0" smtClean="0">
                <a:solidFill>
                  <a:srgbClr val="800000"/>
                </a:solidFill>
                <a:latin typeface="Calibri" pitchFamily="34" charset="0"/>
              </a:rPr>
              <a:t>- Αισιόδοξο</a:t>
            </a:r>
            <a:br>
              <a:rPr lang="el-GR" sz="2800" i="1" dirty="0" smtClean="0">
                <a:solidFill>
                  <a:srgbClr val="800000"/>
                </a:solidFill>
                <a:latin typeface="Calibri" pitchFamily="34" charset="0"/>
              </a:rPr>
            </a:br>
            <a:r>
              <a:rPr lang="el-GR" sz="2800" i="1" dirty="0" smtClean="0">
                <a:solidFill>
                  <a:srgbClr val="800000"/>
                </a:solidFill>
                <a:latin typeface="Calibri" pitchFamily="34" charset="0"/>
              </a:rPr>
              <a:t>- Μεσαίο</a:t>
            </a:r>
            <a:br>
              <a:rPr lang="el-GR" sz="2800" i="1" dirty="0" smtClean="0">
                <a:solidFill>
                  <a:srgbClr val="800000"/>
                </a:solidFill>
                <a:latin typeface="Calibri" pitchFamily="34" charset="0"/>
              </a:rPr>
            </a:br>
            <a:endParaRPr lang="el-GR" sz="2800" i="1" dirty="0" smtClean="0">
              <a:solidFill>
                <a:srgbClr val="800000"/>
              </a:solidFill>
              <a:latin typeface="Calibri" pitchFamily="34" charset="0"/>
            </a:endParaRPr>
          </a:p>
        </p:txBody>
      </p:sp>
      <p:pic>
        <p:nvPicPr>
          <p:cNvPr id="87043" name="Picture 3" descr="scan0059"/>
          <p:cNvPicPr>
            <a:picLocks noChangeAspect="1" noChangeArrowheads="1"/>
          </p:cNvPicPr>
          <p:nvPr/>
        </p:nvPicPr>
        <p:blipFill>
          <a:blip r:embed="rId2" cstate="print"/>
          <a:srcRect/>
          <a:stretch>
            <a:fillRect/>
          </a:stretch>
        </p:blipFill>
        <p:spPr bwMode="auto">
          <a:xfrm>
            <a:off x="4038600" y="2895600"/>
            <a:ext cx="4419600" cy="3429000"/>
          </a:xfrm>
          <a:prstGeom prst="rect">
            <a:avLst/>
          </a:prstGeom>
          <a:noFill/>
        </p:spPr>
      </p:pic>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31</a:t>
            </a:fld>
            <a:endParaRPr lang="en-US"/>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6323012"/>
          </a:xfrm>
        </p:spPr>
        <p:txBody>
          <a:bodyPr/>
          <a:lstStyle/>
          <a:p>
            <a:pPr algn="l"/>
            <a:r>
              <a:rPr lang="el-GR" sz="2400" dirty="0" smtClean="0">
                <a:solidFill>
                  <a:srgbClr val="008000"/>
                </a:solidFill>
                <a:latin typeface="Calibri" pitchFamily="34" charset="0"/>
              </a:rPr>
              <a:t>Έβδομο βήμα: </a:t>
            </a:r>
            <a:r>
              <a:rPr lang="el-GR" sz="2400" dirty="0" smtClean="0">
                <a:solidFill>
                  <a:srgbClr val="800000"/>
                </a:solidFill>
                <a:latin typeface="Calibri" pitchFamily="34" charset="0"/>
              </a:rPr>
              <a:t>η επιλογή της καλύτερης στρατηγικής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αυτή πρέπει:</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a:r>
            <a:br>
              <a:rPr lang="el-GR" sz="2400" dirty="0" smtClean="0">
                <a:solidFill>
                  <a:srgbClr val="800000"/>
                </a:solidFill>
                <a:latin typeface="Calibri" pitchFamily="34" charset="0"/>
              </a:rPr>
            </a:br>
            <a:r>
              <a:rPr lang="el-GR" sz="2400" i="1" dirty="0" smtClean="0">
                <a:solidFill>
                  <a:srgbClr val="800000"/>
                </a:solidFill>
                <a:latin typeface="Calibri" pitchFamily="34" charset="0"/>
              </a:rPr>
              <a:t>- να μπορεί να δρα ρεαλιστικά στο εξωτερικό περιβάλλον και να αξιοποιεί τις ευκαιρίες, αδρανοποιώντας ή εξουδετερώνοντας τις απειλές,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να είναι συνεπής με το όραμα/αποστολή/στόχους της επιχειρηματικής δράσης,</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να είναι εφικτή,</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να είναι συμπληρωματική με τυχόν άλλες παρόμοιες στρατηγικές, και</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a:r>
            <a:br>
              <a:rPr lang="el-GR" sz="2400" i="1" dirty="0" smtClean="0">
                <a:solidFill>
                  <a:srgbClr val="800000"/>
                </a:solidFill>
                <a:latin typeface="Calibri" pitchFamily="34" charset="0"/>
              </a:rPr>
            </a:br>
            <a:r>
              <a:rPr lang="el-GR" sz="2400" i="1" dirty="0" smtClean="0">
                <a:solidFill>
                  <a:srgbClr val="800000"/>
                </a:solidFill>
                <a:latin typeface="Calibri" pitchFamily="34" charset="0"/>
              </a:rPr>
              <a:t>- να προσαρμόζεται σε λογικές αλλαγές</a:t>
            </a:r>
            <a:br>
              <a:rPr lang="el-GR" sz="2400" i="1" dirty="0" smtClean="0">
                <a:solidFill>
                  <a:srgbClr val="800000"/>
                </a:solidFill>
                <a:latin typeface="Calibri" pitchFamily="34" charset="0"/>
              </a:rPr>
            </a:br>
            <a:endParaRPr lang="el-GR" sz="2400" i="1" dirty="0" smtClean="0">
              <a:solidFill>
                <a:srgbClr val="8000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32</a:t>
            </a:fld>
            <a:endParaRPr lang="en-US"/>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6323012"/>
          </a:xfrm>
        </p:spPr>
        <p:txBody>
          <a:bodyPr/>
          <a:lstStyle/>
          <a:p>
            <a:pPr algn="l"/>
            <a:r>
              <a:rPr lang="el-GR" sz="2800" dirty="0" smtClean="0">
                <a:solidFill>
                  <a:srgbClr val="008000"/>
                </a:solidFill>
                <a:latin typeface="Calibri" pitchFamily="34" charset="0"/>
              </a:rPr>
              <a:t>Όγδοο βήμα: </a:t>
            </a:r>
            <a:r>
              <a:rPr lang="el-GR" sz="2800" dirty="0" smtClean="0">
                <a:solidFill>
                  <a:srgbClr val="800000"/>
                </a:solidFill>
                <a:latin typeface="Calibri" pitchFamily="34" charset="0"/>
              </a:rPr>
              <a:t>η εφαρμογή της στρατηγικής</a:t>
            </a:r>
            <a:br>
              <a:rPr lang="el-GR" sz="2800" dirty="0" smtClean="0">
                <a:solidFill>
                  <a:srgbClr val="800000"/>
                </a:solidFill>
                <a:latin typeface="Calibri" pitchFamily="34" charset="0"/>
              </a:rPr>
            </a:br>
            <a:r>
              <a:rPr lang="el-GR" sz="2800" dirty="0" smtClean="0">
                <a:solidFill>
                  <a:srgbClr val="800000"/>
                </a:solidFill>
                <a:latin typeface="Calibri" pitchFamily="34" charset="0"/>
              </a:rPr>
              <a:t/>
            </a:r>
            <a:br>
              <a:rPr lang="el-GR" sz="2800" dirty="0" smtClean="0">
                <a:solidFill>
                  <a:srgbClr val="800000"/>
                </a:solidFill>
                <a:latin typeface="Calibri" pitchFamily="34" charset="0"/>
              </a:rPr>
            </a:br>
            <a:r>
              <a:rPr lang="el-GR" sz="2800" i="1" dirty="0" smtClean="0">
                <a:solidFill>
                  <a:srgbClr val="800000"/>
                </a:solidFill>
                <a:latin typeface="Calibri" pitchFamily="34" charset="0"/>
              </a:rPr>
              <a:t>Δηλαδή, η μετατροπή της σε επιχειρησιακό σχέδιο (επιμέρους σχέδια τακτικής που να απαντούν σε ερωτήματα, όπως: ποιος, τι, πότε και πόσο θα κοστίσει;)</a:t>
            </a:r>
            <a:br>
              <a:rPr lang="el-GR" sz="2800" i="1" dirty="0" smtClean="0">
                <a:solidFill>
                  <a:srgbClr val="800000"/>
                </a:solidFill>
                <a:latin typeface="Calibri" pitchFamily="34" charset="0"/>
              </a:rPr>
            </a:br>
            <a:r>
              <a:rPr lang="el-GR" sz="2800" dirty="0" smtClean="0">
                <a:latin typeface="Calibri" pitchFamily="34" charset="0"/>
              </a:rPr>
              <a:t/>
            </a:r>
            <a:br>
              <a:rPr lang="el-GR" sz="2800" dirty="0" smtClean="0">
                <a:latin typeface="Calibri" pitchFamily="34" charset="0"/>
              </a:rPr>
            </a:br>
            <a:r>
              <a:rPr lang="el-GR" sz="2800" dirty="0" smtClean="0">
                <a:solidFill>
                  <a:srgbClr val="800000"/>
                </a:solidFill>
                <a:latin typeface="Calibri" pitchFamily="34" charset="0"/>
              </a:rPr>
              <a:t>Τελικό βήμα είναι το</a:t>
            </a:r>
            <a:r>
              <a:rPr lang="el-GR" sz="2800" dirty="0" smtClean="0">
                <a:latin typeface="Calibri" pitchFamily="34" charset="0"/>
              </a:rPr>
              <a:t> </a:t>
            </a:r>
            <a:r>
              <a:rPr lang="el-GR" sz="2800" dirty="0" smtClean="0">
                <a:solidFill>
                  <a:srgbClr val="008000"/>
                </a:solidFill>
                <a:latin typeface="Calibri" pitchFamily="34" charset="0"/>
              </a:rPr>
              <a:t>ένατο,</a:t>
            </a:r>
            <a:r>
              <a:rPr lang="el-GR" sz="2800" dirty="0" smtClean="0">
                <a:solidFill>
                  <a:srgbClr val="800000"/>
                </a:solidFill>
                <a:latin typeface="Calibri" pitchFamily="34" charset="0"/>
              </a:rPr>
              <a:t> που περιλαμβάνει τη φάση αξιολόγησης, ελέγχου αποκλίσεων και διορθωτικές κινήσεις</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33</a:t>
            </a:fld>
            <a:endParaRPr lang="en-US"/>
          </a:p>
        </p:txBody>
      </p:sp>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6249987"/>
          </a:xfrm>
        </p:spPr>
        <p:txBody>
          <a:bodyPr/>
          <a:lstStyle/>
          <a:p>
            <a:pPr algn="l"/>
            <a:r>
              <a:rPr lang="el-GR" sz="2400" dirty="0" smtClean="0">
                <a:solidFill>
                  <a:srgbClr val="800000"/>
                </a:solidFill>
                <a:latin typeface="Calibri" pitchFamily="34" charset="0"/>
              </a:rPr>
              <a:t>Τελικά, όπως συμβαίνει και σε όλες τις προσπάθειες, βασικός καταλύτης επιτυχίας είναι η λεγόμενη «άυλη» επένδυση</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Δηλαδή, η οργανωμένη και συστηματική κινητοποίηση των ανθρωπίνων πόρων και η ανάδειξη των ικανοτήτων τους</a:t>
            </a:r>
            <a:br>
              <a:rPr lang="el-GR" sz="2400" dirty="0" smtClean="0">
                <a:solidFill>
                  <a:srgbClr val="800000"/>
                </a:solidFill>
                <a:latin typeface="Calibri" pitchFamily="34" charset="0"/>
              </a:rPr>
            </a:br>
            <a:r>
              <a:rPr lang="el-GR" sz="2400" dirty="0" smtClean="0">
                <a:solidFill>
                  <a:srgbClr val="800000"/>
                </a:solidFill>
                <a:latin typeface="Calibri" pitchFamily="34" charset="0"/>
              </a:rPr>
              <a:t/>
            </a:r>
            <a:br>
              <a:rPr lang="el-GR" sz="2400" dirty="0" smtClean="0">
                <a:solidFill>
                  <a:srgbClr val="800000"/>
                </a:solidFill>
                <a:latin typeface="Calibri" pitchFamily="34" charset="0"/>
              </a:rPr>
            </a:br>
            <a:r>
              <a:rPr lang="el-GR" sz="2400" dirty="0" smtClean="0">
                <a:solidFill>
                  <a:srgbClr val="800000"/>
                </a:solidFill>
                <a:latin typeface="Calibri" pitchFamily="34" charset="0"/>
              </a:rPr>
              <a:t>Αυτό μπορεί να γίνει μέσα από κατάλληλη αποτελεσματική επαγγελματική εκπαίδευση και κατάρτιση </a:t>
            </a:r>
            <a:br>
              <a:rPr lang="el-GR" sz="2400" dirty="0" smtClean="0">
                <a:solidFill>
                  <a:srgbClr val="800000"/>
                </a:solidFill>
                <a:latin typeface="Calibri" pitchFamily="34" charset="0"/>
              </a:rPr>
            </a:br>
            <a:r>
              <a:rPr lang="el-GR" sz="2400" dirty="0" smtClean="0">
                <a:latin typeface="Calibri" pitchFamily="34" charset="0"/>
              </a:rPr>
              <a:t/>
            </a:r>
            <a:br>
              <a:rPr lang="el-GR" sz="2400" dirty="0" smtClean="0">
                <a:latin typeface="Calibri" pitchFamily="34" charset="0"/>
              </a:rPr>
            </a:br>
            <a:r>
              <a:rPr lang="el-GR" sz="2400" dirty="0" smtClean="0">
                <a:latin typeface="Calibri" pitchFamily="34" charset="0"/>
              </a:rPr>
              <a:t> </a:t>
            </a:r>
            <a:r>
              <a:rPr lang="el-GR" sz="2400" dirty="0" smtClean="0">
                <a:solidFill>
                  <a:srgbClr val="008000"/>
                </a:solidFill>
                <a:latin typeface="Calibri" pitchFamily="34" charset="0"/>
              </a:rPr>
              <a:t>Στην Ελλάδα, παραμένει ζητούμενο η διασύνδεση των προγραμμάτων επαγγελματικής εκπαίδευσης και κατάρτισης με τις πραγματικές ανάγκες του πολιτιστικού τομέα και της διασύνδεσής του τοπικούς πόρους</a:t>
            </a: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34</a:t>
            </a:fld>
            <a:endParaRPr lang="en-US"/>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0"/>
            <a:ext cx="8435975" cy="5876925"/>
          </a:xfrm>
        </p:spPr>
        <p:txBody>
          <a:bodyPr/>
          <a:lstStyle/>
          <a:p>
            <a:pPr algn="r"/>
            <a:r>
              <a:rPr lang="el-GR" sz="3200" smtClean="0">
                <a:latin typeface="Arial" charset="0"/>
              </a:rPr>
              <a:t/>
            </a:r>
            <a:br>
              <a:rPr lang="el-GR" sz="3200" smtClean="0">
                <a:latin typeface="Arial" charset="0"/>
              </a:rPr>
            </a:br>
            <a:r>
              <a:rPr lang="el-GR" sz="3200" smtClean="0">
                <a:latin typeface="Arial" charset="0"/>
              </a:rPr>
              <a:t/>
            </a:r>
            <a:br>
              <a:rPr lang="el-GR" sz="3200" smtClean="0">
                <a:latin typeface="Arial" charset="0"/>
              </a:rPr>
            </a:br>
            <a:r>
              <a:rPr lang="el-GR" sz="3200" smtClean="0">
                <a:latin typeface="Arial" charset="0"/>
              </a:rPr>
              <a:t/>
            </a:r>
            <a:br>
              <a:rPr lang="el-GR" sz="3200" smtClean="0">
                <a:latin typeface="Arial" charset="0"/>
              </a:rPr>
            </a:br>
            <a:r>
              <a:rPr lang="el-GR" sz="2600" smtClean="0">
                <a:latin typeface="Calibri" pitchFamily="34" charset="0"/>
              </a:rPr>
              <a:t>Στην περίπτωση ενός </a:t>
            </a:r>
            <a:br>
              <a:rPr lang="el-GR" sz="2600" smtClean="0">
                <a:latin typeface="Calibri" pitchFamily="34" charset="0"/>
              </a:rPr>
            </a:br>
            <a:r>
              <a:rPr lang="el-GR" sz="2600" smtClean="0">
                <a:latin typeface="Calibri" pitchFamily="34" charset="0"/>
              </a:rPr>
              <a:t>πολιτιστικού προορισμού</a:t>
            </a:r>
            <a:br>
              <a:rPr lang="el-GR" sz="2600" smtClean="0">
                <a:latin typeface="Calibri" pitchFamily="34" charset="0"/>
              </a:rPr>
            </a:br>
            <a:r>
              <a:rPr lang="el-GR" sz="2600" smtClean="0">
                <a:latin typeface="Calibri" pitchFamily="34" charset="0"/>
              </a:rPr>
              <a:t> και της ανταγωνιστικής του </a:t>
            </a:r>
            <a:br>
              <a:rPr lang="el-GR" sz="2600" smtClean="0">
                <a:latin typeface="Calibri" pitchFamily="34" charset="0"/>
              </a:rPr>
            </a:br>
            <a:r>
              <a:rPr lang="el-GR" sz="2600" smtClean="0">
                <a:latin typeface="Calibri" pitchFamily="34" charset="0"/>
              </a:rPr>
              <a:t>προοπτικής, η αποτελεσματική</a:t>
            </a:r>
            <a:br>
              <a:rPr lang="el-GR" sz="2600" smtClean="0">
                <a:latin typeface="Calibri" pitchFamily="34" charset="0"/>
              </a:rPr>
            </a:br>
            <a:r>
              <a:rPr lang="el-GR" sz="2600" smtClean="0">
                <a:latin typeface="Calibri" pitchFamily="34" charset="0"/>
              </a:rPr>
              <a:t>διασύνδεση και διαχείριση των</a:t>
            </a:r>
            <a:br>
              <a:rPr lang="el-GR" sz="2600" smtClean="0">
                <a:latin typeface="Calibri" pitchFamily="34" charset="0"/>
              </a:rPr>
            </a:br>
            <a:r>
              <a:rPr lang="el-GR" sz="2600" smtClean="0">
                <a:latin typeface="Calibri" pitchFamily="34" charset="0"/>
              </a:rPr>
              <a:t>τοπικών πολιτιστικών πόρων, </a:t>
            </a:r>
            <a:br>
              <a:rPr lang="el-GR" sz="2600" smtClean="0">
                <a:latin typeface="Calibri" pitchFamily="34" charset="0"/>
              </a:rPr>
            </a:br>
            <a:r>
              <a:rPr lang="el-GR" sz="2600" smtClean="0">
                <a:latin typeface="Calibri" pitchFamily="34" charset="0"/>
              </a:rPr>
              <a:t>με τη δημιουργία τοπικών </a:t>
            </a:r>
            <a:br>
              <a:rPr lang="el-GR" sz="2600" smtClean="0">
                <a:latin typeface="Calibri" pitchFamily="34" charset="0"/>
              </a:rPr>
            </a:br>
            <a:r>
              <a:rPr lang="el-GR" sz="2600" smtClean="0">
                <a:latin typeface="Calibri" pitchFamily="34" charset="0"/>
              </a:rPr>
              <a:t>νοηματικών και συναισθηματικών</a:t>
            </a:r>
            <a:br>
              <a:rPr lang="el-GR" sz="2600" smtClean="0">
                <a:latin typeface="Calibri" pitchFamily="34" charset="0"/>
              </a:rPr>
            </a:br>
            <a:r>
              <a:rPr lang="el-GR" sz="2600" smtClean="0">
                <a:latin typeface="Calibri" pitchFamily="34" charset="0"/>
              </a:rPr>
              <a:t>εμπειριών, σε συνδυασμό με</a:t>
            </a:r>
            <a:br>
              <a:rPr lang="el-GR" sz="2600" smtClean="0">
                <a:latin typeface="Calibri" pitchFamily="34" charset="0"/>
              </a:rPr>
            </a:br>
            <a:r>
              <a:rPr lang="el-GR" sz="2600" smtClean="0">
                <a:latin typeface="Calibri" pitchFamily="34" charset="0"/>
              </a:rPr>
              <a:t> συνεχή και κατάλληλη </a:t>
            </a:r>
            <a:br>
              <a:rPr lang="el-GR" sz="2600" smtClean="0">
                <a:latin typeface="Calibri" pitchFamily="34" charset="0"/>
              </a:rPr>
            </a:br>
            <a:r>
              <a:rPr lang="el-GR" sz="2600" smtClean="0">
                <a:latin typeface="Calibri" pitchFamily="34" charset="0"/>
              </a:rPr>
              <a:t>επαγγελματική εκπαίδευση και </a:t>
            </a:r>
            <a:br>
              <a:rPr lang="el-GR" sz="2600" smtClean="0">
                <a:latin typeface="Calibri" pitchFamily="34" charset="0"/>
              </a:rPr>
            </a:br>
            <a:r>
              <a:rPr lang="el-GR" sz="2600" smtClean="0">
                <a:latin typeface="Calibri" pitchFamily="34" charset="0"/>
              </a:rPr>
              <a:t>κατάρτιση των ανθρωπίνων πόρων,</a:t>
            </a:r>
            <a:br>
              <a:rPr lang="el-GR" sz="2600" smtClean="0">
                <a:latin typeface="Calibri" pitchFamily="34" charset="0"/>
              </a:rPr>
            </a:br>
            <a:r>
              <a:rPr lang="el-GR" sz="2600" smtClean="0">
                <a:latin typeface="Calibri" pitchFamily="34" charset="0"/>
              </a:rPr>
              <a:t>είναι επιλογή προτεραιότητας για την επιχειρηματική πρόοδο, την τοπική ευημερία, </a:t>
            </a:r>
            <a:r>
              <a:rPr lang="en-US" sz="2600" smtClean="0">
                <a:latin typeface="Calibri" pitchFamily="34" charset="0"/>
              </a:rPr>
              <a:t/>
            </a:r>
            <a:br>
              <a:rPr lang="en-US" sz="2600" smtClean="0">
                <a:latin typeface="Calibri" pitchFamily="34" charset="0"/>
              </a:rPr>
            </a:br>
            <a:r>
              <a:rPr lang="el-GR" sz="2600" smtClean="0">
                <a:latin typeface="Calibri" pitchFamily="34" charset="0"/>
              </a:rPr>
              <a:t>αλλά και η νέα βάση οικονομικής βιωσιμότητας</a:t>
            </a:r>
          </a:p>
        </p:txBody>
      </p:sp>
      <p:pic>
        <p:nvPicPr>
          <p:cNvPr id="91139" name="Picture 3" descr="Fassianos"/>
          <p:cNvPicPr>
            <a:picLocks noChangeAspect="1" noChangeArrowheads="1"/>
          </p:cNvPicPr>
          <p:nvPr/>
        </p:nvPicPr>
        <p:blipFill>
          <a:blip r:embed="rId2" cstate="print"/>
          <a:srcRect/>
          <a:stretch>
            <a:fillRect/>
          </a:stretch>
        </p:blipFill>
        <p:spPr bwMode="auto">
          <a:xfrm>
            <a:off x="179388" y="188913"/>
            <a:ext cx="3168650" cy="48244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35</a:t>
            </a:fld>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6583362"/>
          </a:xfrm>
        </p:spPr>
        <p:txBody>
          <a:bodyPr/>
          <a:lstStyle/>
          <a:p>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a:solidFill>
                  <a:srgbClr val="FFCC00"/>
                </a:solidFill>
                <a:latin typeface="Arial" charset="0"/>
              </a:rPr>
              <a:t/>
            </a:r>
            <a:br>
              <a:rPr lang="el-GR" dirty="0">
                <a:solidFill>
                  <a:srgbClr val="FFCC00"/>
                </a:solidFill>
                <a:latin typeface="Arial" charset="0"/>
              </a:rPr>
            </a:br>
            <a:r>
              <a:rPr lang="el-GR" dirty="0" smtClean="0">
                <a:solidFill>
                  <a:srgbClr val="FF0000"/>
                </a:solidFill>
                <a:latin typeface="Arial" charset="0"/>
              </a:rPr>
              <a:t>ΕΥΧΑΡΙΣΤΩ ΠΟΛΥ </a:t>
            </a:r>
            <a:br>
              <a:rPr lang="el-GR" dirty="0" smtClean="0">
                <a:solidFill>
                  <a:srgbClr val="FF0000"/>
                </a:solidFill>
                <a:latin typeface="Arial" charset="0"/>
              </a:rPr>
            </a:br>
            <a:r>
              <a:rPr lang="el-GR" dirty="0" smtClean="0">
                <a:solidFill>
                  <a:srgbClr val="FF0000"/>
                </a:solidFill>
                <a:latin typeface="Arial" charset="0"/>
              </a:rPr>
              <a:t>ΓΙΑ ΤΗΝ </a:t>
            </a:r>
            <a:br>
              <a:rPr lang="el-GR" dirty="0" smtClean="0">
                <a:solidFill>
                  <a:srgbClr val="FF0000"/>
                </a:solidFill>
                <a:latin typeface="Arial" charset="0"/>
              </a:rPr>
            </a:br>
            <a:r>
              <a:rPr lang="el-GR" dirty="0" smtClean="0">
                <a:solidFill>
                  <a:srgbClr val="FF0000"/>
                </a:solidFill>
                <a:latin typeface="Arial" charset="0"/>
              </a:rPr>
              <a:t>ΠΡΟΣΟΧΗ ΣΑΣ</a:t>
            </a:r>
            <a:br>
              <a:rPr lang="el-GR" dirty="0" smtClean="0">
                <a:solidFill>
                  <a:srgbClr val="FF00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r>
              <a:rPr lang="el-GR" dirty="0" smtClean="0">
                <a:solidFill>
                  <a:srgbClr val="FFCC00"/>
                </a:solidFill>
                <a:latin typeface="Arial" charset="0"/>
              </a:rPr>
              <a:t/>
            </a:r>
            <a:br>
              <a:rPr lang="el-GR" dirty="0" smtClean="0">
                <a:solidFill>
                  <a:srgbClr val="FFCC00"/>
                </a:solidFill>
                <a:latin typeface="Arial" charset="0"/>
              </a:rPr>
            </a:br>
            <a:endParaRPr lang="el-GR" dirty="0" smtClean="0">
              <a:solidFill>
                <a:srgbClr val="FFCC00"/>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BC11959F-8905-4B62-9E17-B8B364379BC4}" type="slidenum">
              <a:rPr lang="en-US" smtClean="0"/>
              <a:pPr>
                <a:defRPr/>
              </a:pPr>
              <a:t>36</a:t>
            </a:fld>
            <a:endParaRPr lang="en-US"/>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smtClean="0">
                <a:effectLst>
                  <a:outerShdw blurRad="38100" dist="38100" dir="2700000" algn="tl">
                    <a:srgbClr val="000000">
                      <a:alpha val="43137"/>
                    </a:srgbClr>
                  </a:outerShdw>
                </a:effectLst>
              </a:rPr>
              <a:t>ΠΡΟΙΟΝΤΑ ΚΑΙ ΥΠΗΡΕΣΙΕΣ </a:t>
            </a:r>
            <a:endParaRPr lang="el-GR"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smtClean="0"/>
              <a:t>ΥΦΙΣΤΑΝΤΑΙ ΟΥΣΙΑΣΤΙΚΕΣ ΔΙΑΦΟΡΕΣ ΜΕΤΑΞΥ ΠΡΟΙΟΝΤΩΝ ΚΑΙ ΥΠΗΡΕΣΙΩΝ</a:t>
            </a:r>
          </a:p>
          <a:p>
            <a:endParaRPr lang="el-GR" dirty="0" smtClean="0"/>
          </a:p>
          <a:p>
            <a:pPr marL="0" indent="0" algn="ctr">
              <a:buNone/>
            </a:pPr>
            <a:r>
              <a:rPr lang="el-GR" dirty="0" smtClean="0"/>
              <a:t>ΚΑΘΩΣ ΕΠΙΣΗΣ</a:t>
            </a:r>
          </a:p>
          <a:p>
            <a:pPr marL="0" indent="0" algn="ctr">
              <a:buNone/>
            </a:pPr>
            <a:endParaRPr lang="el-GR" dirty="0" smtClean="0"/>
          </a:p>
          <a:p>
            <a:pPr marL="0" indent="0" algn="ctr">
              <a:buNone/>
            </a:pPr>
            <a:r>
              <a:rPr lang="el-GR" dirty="0" smtClean="0"/>
              <a:t>ΤΩΝ ΠΡΟΙΟΝΤΩΝ ΚΑΙ </a:t>
            </a:r>
          </a:p>
          <a:p>
            <a:pPr marL="0" indent="0" algn="ctr">
              <a:buNone/>
            </a:pPr>
            <a:r>
              <a:rPr lang="el-GR" dirty="0" smtClean="0"/>
              <a:t>ΤΗΣ ΕΠΩΝΥΜΙΑΣ ΤΟΥΣ </a:t>
            </a:r>
          </a:p>
          <a:p>
            <a:pPr marL="0" indent="0" algn="ctr">
              <a:buNone/>
            </a:pPr>
            <a:r>
              <a:rPr lang="el-GR" dirty="0" smtClean="0"/>
              <a:t>(ΜΑΡΚΑ)</a:t>
            </a:r>
            <a:endParaRPr lang="el-GR" dirty="0"/>
          </a:p>
        </p:txBody>
      </p:sp>
      <p:sp>
        <p:nvSpPr>
          <p:cNvPr id="4" name="Slide Number Placeholder 3"/>
          <p:cNvSpPr>
            <a:spLocks noGrp="1"/>
          </p:cNvSpPr>
          <p:nvPr>
            <p:ph type="sldNum" sz="quarter" idx="12"/>
          </p:nvPr>
        </p:nvSpPr>
        <p:spPr/>
        <p:txBody>
          <a:bodyPr/>
          <a:lstStyle/>
          <a:p>
            <a:pPr>
              <a:defRPr/>
            </a:pPr>
            <a:fld id="{2B9A0415-FA9F-4280-A853-8DECD766455F}" type="slidenum">
              <a:rPr lang="en-US" smtClean="0"/>
              <a:pPr>
                <a:defRPr/>
              </a:pPr>
              <a:t>4</a:t>
            </a:fld>
            <a:endParaRPr lang="en-US"/>
          </a:p>
        </p:txBody>
      </p:sp>
    </p:spTree>
    <p:extLst>
      <p:ext uri="{BB962C8B-B14F-4D97-AF65-F5344CB8AC3E}">
        <p14:creationId xmlns:p14="http://schemas.microsoft.com/office/powerpoint/2010/main" val="378529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51520" y="533400"/>
            <a:ext cx="8587680" cy="6247864"/>
          </a:xfrm>
          <a:prstGeom prst="rect">
            <a:avLst/>
          </a:prstGeom>
          <a:noFill/>
          <a:ln w="9525">
            <a:noFill/>
            <a:miter lim="800000"/>
            <a:headEnd/>
            <a:tailEnd/>
          </a:ln>
        </p:spPr>
        <p:txBody>
          <a:bodyPr wrap="square">
            <a:spAutoFit/>
          </a:bodyPr>
          <a:lstStyle/>
          <a:p>
            <a:pPr marL="457200" indent="-457200" algn="ctr">
              <a:spcBef>
                <a:spcPct val="50000"/>
              </a:spcBef>
              <a:buFont typeface="Arial" panose="020B0604020202020204" pitchFamily="34" charset="0"/>
              <a:buChar char="•"/>
            </a:pPr>
            <a:r>
              <a:rPr lang="en-US" dirty="0" smtClean="0">
                <a:solidFill>
                  <a:srgbClr val="008000"/>
                </a:solidFill>
                <a:latin typeface="Calibri" pitchFamily="34" charset="0"/>
              </a:rPr>
              <a:t>“</a:t>
            </a:r>
            <a:r>
              <a:rPr lang="el-GR" dirty="0" smtClean="0">
                <a:solidFill>
                  <a:srgbClr val="008000"/>
                </a:solidFill>
                <a:latin typeface="Calibri" pitchFamily="34" charset="0"/>
              </a:rPr>
              <a:t>Π</a:t>
            </a:r>
            <a:r>
              <a:rPr lang="en-GB" dirty="0" err="1" smtClean="0">
                <a:solidFill>
                  <a:srgbClr val="008000"/>
                </a:solidFill>
                <a:latin typeface="Calibri" pitchFamily="34" charset="0"/>
              </a:rPr>
              <a:t>ροϊόν</a:t>
            </a:r>
            <a:r>
              <a:rPr lang="en-GB" dirty="0" smtClean="0">
                <a:solidFill>
                  <a:srgbClr val="008000"/>
                </a:solidFill>
                <a:latin typeface="Calibri" pitchFamily="34" charset="0"/>
              </a:rPr>
              <a:t> </a:t>
            </a:r>
            <a:r>
              <a:rPr lang="en-US" dirty="0" smtClean="0">
                <a:solidFill>
                  <a:srgbClr val="008000"/>
                </a:solidFill>
                <a:latin typeface="Calibri" pitchFamily="34" charset="0"/>
              </a:rPr>
              <a:t>: </a:t>
            </a:r>
            <a:r>
              <a:rPr lang="en-GB" b="1" dirty="0" smtClean="0">
                <a:solidFill>
                  <a:srgbClr val="008000"/>
                </a:solidFill>
                <a:latin typeface="Calibri" pitchFamily="34" charset="0"/>
              </a:rPr>
              <a:t>κατα</a:t>
            </a:r>
            <a:r>
              <a:rPr lang="en-GB" b="1" dirty="0" err="1" smtClean="0">
                <a:solidFill>
                  <a:srgbClr val="008000"/>
                </a:solidFill>
                <a:latin typeface="Calibri" pitchFamily="34" charset="0"/>
              </a:rPr>
              <a:t>σκευάζετ</a:t>
            </a:r>
            <a:r>
              <a:rPr lang="en-GB" b="1" dirty="0" smtClean="0">
                <a:solidFill>
                  <a:srgbClr val="008000"/>
                </a:solidFill>
                <a:latin typeface="Calibri" pitchFamily="34" charset="0"/>
              </a:rPr>
              <a:t>αι</a:t>
            </a:r>
          </a:p>
          <a:p>
            <a:pPr marL="457200" indent="-457200" algn="ctr">
              <a:spcBef>
                <a:spcPct val="50000"/>
              </a:spcBef>
              <a:buFont typeface="Arial" panose="020B0604020202020204" pitchFamily="34" charset="0"/>
              <a:buChar char="•"/>
            </a:pPr>
            <a:r>
              <a:rPr lang="en-US" dirty="0" smtClean="0">
                <a:solidFill>
                  <a:srgbClr val="008000"/>
                </a:solidFill>
                <a:latin typeface="Calibri" pitchFamily="34" charset="0"/>
              </a:rPr>
              <a:t> </a:t>
            </a:r>
            <a:r>
              <a:rPr lang="en-GB" dirty="0" err="1">
                <a:solidFill>
                  <a:srgbClr val="008000"/>
                </a:solidFill>
                <a:latin typeface="Calibri" pitchFamily="34" charset="0"/>
              </a:rPr>
              <a:t>M</a:t>
            </a:r>
            <a:r>
              <a:rPr lang="en-GB" dirty="0" err="1" smtClean="0">
                <a:solidFill>
                  <a:srgbClr val="008000"/>
                </a:solidFill>
                <a:latin typeface="Calibri" pitchFamily="34" charset="0"/>
              </a:rPr>
              <a:t>άρκ</a:t>
            </a:r>
            <a:r>
              <a:rPr lang="en-GB" dirty="0" smtClean="0">
                <a:solidFill>
                  <a:srgbClr val="008000"/>
                </a:solidFill>
                <a:latin typeface="Calibri" pitchFamily="34" charset="0"/>
              </a:rPr>
              <a:t>α</a:t>
            </a:r>
            <a:r>
              <a:rPr lang="el-GR" dirty="0">
                <a:solidFill>
                  <a:srgbClr val="008000"/>
                </a:solidFill>
                <a:latin typeface="Calibri" pitchFamily="34" charset="0"/>
              </a:rPr>
              <a:t>/διακριτή </a:t>
            </a:r>
            <a:r>
              <a:rPr lang="el-GR" dirty="0" smtClean="0">
                <a:solidFill>
                  <a:srgbClr val="008000"/>
                </a:solidFill>
                <a:latin typeface="Calibri" pitchFamily="34" charset="0"/>
              </a:rPr>
              <a:t>ταυτότητα</a:t>
            </a:r>
            <a:r>
              <a:rPr lang="en-US" dirty="0" smtClean="0">
                <a:solidFill>
                  <a:srgbClr val="008000"/>
                </a:solidFill>
                <a:latin typeface="Calibri" pitchFamily="34" charset="0"/>
              </a:rPr>
              <a:t>:</a:t>
            </a:r>
            <a:r>
              <a:rPr lang="en-GB" dirty="0" smtClean="0">
                <a:solidFill>
                  <a:srgbClr val="008000"/>
                </a:solidFill>
                <a:latin typeface="Calibri" pitchFamily="34" charset="0"/>
              </a:rPr>
              <a:t> </a:t>
            </a:r>
            <a:r>
              <a:rPr lang="en-GB" b="1" dirty="0" smtClean="0">
                <a:solidFill>
                  <a:srgbClr val="008000"/>
                </a:solidFill>
                <a:latin typeface="Calibri" pitchFamily="34" charset="0"/>
              </a:rPr>
              <a:t>α</a:t>
            </a:r>
            <a:r>
              <a:rPr lang="en-GB" b="1" dirty="0" err="1" smtClean="0">
                <a:solidFill>
                  <a:srgbClr val="008000"/>
                </a:solidFill>
                <a:latin typeface="Calibri" pitchFamily="34" charset="0"/>
              </a:rPr>
              <a:t>γοράζετ</a:t>
            </a:r>
            <a:r>
              <a:rPr lang="en-GB" b="1" dirty="0" smtClean="0">
                <a:solidFill>
                  <a:srgbClr val="008000"/>
                </a:solidFill>
                <a:latin typeface="Calibri" pitchFamily="34" charset="0"/>
              </a:rPr>
              <a:t>αι </a:t>
            </a:r>
          </a:p>
          <a:p>
            <a:pPr marL="457200" indent="-457200" algn="ctr">
              <a:spcBef>
                <a:spcPct val="50000"/>
              </a:spcBef>
              <a:buFont typeface="Arial" panose="020B0604020202020204" pitchFamily="34" charset="0"/>
              <a:buChar char="•"/>
            </a:pPr>
            <a:r>
              <a:rPr lang="en-US" dirty="0" smtClean="0">
                <a:solidFill>
                  <a:srgbClr val="008000"/>
                </a:solidFill>
                <a:latin typeface="Calibri" pitchFamily="34" charset="0"/>
              </a:rPr>
              <a:t>“</a:t>
            </a:r>
            <a:r>
              <a:rPr lang="el-GR" dirty="0" smtClean="0">
                <a:solidFill>
                  <a:srgbClr val="008000"/>
                </a:solidFill>
                <a:latin typeface="Calibri" pitchFamily="34" charset="0"/>
              </a:rPr>
              <a:t>Π</a:t>
            </a:r>
            <a:r>
              <a:rPr lang="en-GB" dirty="0" err="1" smtClean="0">
                <a:solidFill>
                  <a:srgbClr val="008000"/>
                </a:solidFill>
                <a:latin typeface="Calibri" pitchFamily="34" charset="0"/>
              </a:rPr>
              <a:t>ροϊόν</a:t>
            </a:r>
            <a:r>
              <a:rPr lang="en-US" dirty="0" smtClean="0">
                <a:solidFill>
                  <a:srgbClr val="008000"/>
                </a:solidFill>
                <a:latin typeface="Calibri" pitchFamily="34" charset="0"/>
              </a:rPr>
              <a:t>: </a:t>
            </a:r>
            <a:r>
              <a:rPr lang="el-GR" b="1" dirty="0" smtClean="0">
                <a:solidFill>
                  <a:srgbClr val="008000"/>
                </a:solidFill>
                <a:latin typeface="Calibri" pitchFamily="34" charset="0"/>
              </a:rPr>
              <a:t>αντιγράφεται</a:t>
            </a:r>
          </a:p>
          <a:p>
            <a:pPr marL="457200" indent="-457200" algn="ctr">
              <a:spcBef>
                <a:spcPct val="50000"/>
              </a:spcBef>
              <a:buFont typeface="Arial" panose="020B0604020202020204" pitchFamily="34" charset="0"/>
              <a:buChar char="•"/>
            </a:pPr>
            <a:r>
              <a:rPr lang="en-GB" dirty="0" smtClean="0">
                <a:solidFill>
                  <a:srgbClr val="008000"/>
                </a:solidFill>
                <a:latin typeface="Calibri" pitchFamily="34" charset="0"/>
              </a:rPr>
              <a:t> </a:t>
            </a:r>
            <a:r>
              <a:rPr lang="el-GR" dirty="0">
                <a:solidFill>
                  <a:srgbClr val="008000"/>
                </a:solidFill>
                <a:latin typeface="Calibri" pitchFamily="34" charset="0"/>
              </a:rPr>
              <a:t>Μ</a:t>
            </a:r>
            <a:r>
              <a:rPr lang="en-GB" dirty="0" err="1" smtClean="0">
                <a:solidFill>
                  <a:srgbClr val="008000"/>
                </a:solidFill>
                <a:latin typeface="Calibri" pitchFamily="34" charset="0"/>
              </a:rPr>
              <a:t>άρκ</a:t>
            </a:r>
            <a:r>
              <a:rPr lang="en-GB" dirty="0" smtClean="0">
                <a:solidFill>
                  <a:srgbClr val="008000"/>
                </a:solidFill>
                <a:latin typeface="Calibri" pitchFamily="34" charset="0"/>
              </a:rPr>
              <a:t>α </a:t>
            </a:r>
            <a:r>
              <a:rPr lang="el-GR" dirty="0">
                <a:solidFill>
                  <a:srgbClr val="008000"/>
                </a:solidFill>
                <a:latin typeface="Calibri" pitchFamily="34" charset="0"/>
              </a:rPr>
              <a:t>/διακριτή </a:t>
            </a:r>
            <a:r>
              <a:rPr lang="el-GR" dirty="0" smtClean="0">
                <a:solidFill>
                  <a:srgbClr val="008000"/>
                </a:solidFill>
                <a:latin typeface="Calibri" pitchFamily="34" charset="0"/>
              </a:rPr>
              <a:t>ταυτότητα</a:t>
            </a:r>
            <a:r>
              <a:rPr lang="en-US" dirty="0" smtClean="0">
                <a:solidFill>
                  <a:srgbClr val="008000"/>
                </a:solidFill>
                <a:latin typeface="Calibri" pitchFamily="34" charset="0"/>
              </a:rPr>
              <a:t>:</a:t>
            </a:r>
            <a:r>
              <a:rPr lang="en-GB" b="1" dirty="0" err="1" smtClean="0">
                <a:solidFill>
                  <a:srgbClr val="008000"/>
                </a:solidFill>
                <a:latin typeface="Calibri" pitchFamily="34" charset="0"/>
              </a:rPr>
              <a:t>μον</a:t>
            </a:r>
            <a:r>
              <a:rPr lang="en-GB" b="1" dirty="0" smtClean="0">
                <a:solidFill>
                  <a:srgbClr val="008000"/>
                </a:solidFill>
                <a:latin typeface="Calibri" pitchFamily="34" charset="0"/>
              </a:rPr>
              <a:t>αδικό </a:t>
            </a:r>
            <a:r>
              <a:rPr lang="en-US" b="1" dirty="0">
                <a:solidFill>
                  <a:srgbClr val="008000"/>
                </a:solidFill>
                <a:latin typeface="Calibri" pitchFamily="34" charset="0"/>
              </a:rPr>
              <a:t>“</a:t>
            </a:r>
            <a:r>
              <a:rPr lang="en-GB" b="1" dirty="0" err="1">
                <a:solidFill>
                  <a:srgbClr val="008000"/>
                </a:solidFill>
                <a:latin typeface="Calibri" pitchFamily="34" charset="0"/>
              </a:rPr>
              <a:t>είδος</a:t>
            </a:r>
            <a:r>
              <a:rPr lang="en-GB" b="1" dirty="0">
                <a:solidFill>
                  <a:srgbClr val="008000"/>
                </a:solidFill>
                <a:latin typeface="Calibri" pitchFamily="34" charset="0"/>
              </a:rPr>
              <a:t>” </a:t>
            </a:r>
            <a:endParaRPr lang="en-US" b="1" dirty="0">
              <a:solidFill>
                <a:srgbClr val="008000"/>
              </a:solidFill>
              <a:latin typeface="Calibri" pitchFamily="34" charset="0"/>
            </a:endParaRPr>
          </a:p>
          <a:p>
            <a:pPr marL="457200" indent="-457200" algn="ctr">
              <a:spcBef>
                <a:spcPct val="50000"/>
              </a:spcBef>
              <a:buFont typeface="Arial" panose="020B0604020202020204" pitchFamily="34" charset="0"/>
              <a:buChar char="•"/>
            </a:pPr>
            <a:r>
              <a:rPr lang="en-US" dirty="0" smtClean="0">
                <a:solidFill>
                  <a:srgbClr val="008000"/>
                </a:solidFill>
                <a:latin typeface="Calibri" pitchFamily="34" charset="0"/>
              </a:rPr>
              <a:t>“</a:t>
            </a:r>
            <a:r>
              <a:rPr lang="el-GR" dirty="0" err="1" smtClean="0">
                <a:solidFill>
                  <a:srgbClr val="008000"/>
                </a:solidFill>
                <a:latin typeface="Calibri" pitchFamily="34" charset="0"/>
              </a:rPr>
              <a:t>Προιόν</a:t>
            </a:r>
            <a:r>
              <a:rPr lang="el-GR" dirty="0" smtClean="0">
                <a:solidFill>
                  <a:srgbClr val="008000"/>
                </a:solidFill>
                <a:latin typeface="Calibri" pitchFamily="34" charset="0"/>
              </a:rPr>
              <a:t> </a:t>
            </a:r>
            <a:r>
              <a:rPr lang="en-US" dirty="0" smtClean="0">
                <a:solidFill>
                  <a:srgbClr val="008000"/>
                </a:solidFill>
                <a:latin typeface="Calibri" pitchFamily="34" charset="0"/>
              </a:rPr>
              <a:t>:</a:t>
            </a:r>
            <a:r>
              <a:rPr lang="el-GR" dirty="0" smtClean="0">
                <a:solidFill>
                  <a:srgbClr val="008000"/>
                </a:solidFill>
                <a:latin typeface="Calibri" pitchFamily="34" charset="0"/>
              </a:rPr>
              <a:t> ‘</a:t>
            </a:r>
            <a:r>
              <a:rPr lang="en-US" dirty="0" smtClean="0">
                <a:solidFill>
                  <a:srgbClr val="008000"/>
                </a:solidFill>
                <a:latin typeface="Calibri" pitchFamily="34" charset="0"/>
              </a:rPr>
              <a:t>’</a:t>
            </a:r>
            <a:r>
              <a:rPr lang="el-GR" b="1" dirty="0" smtClean="0">
                <a:solidFill>
                  <a:srgbClr val="008000"/>
                </a:solidFill>
                <a:latin typeface="Calibri" pitchFamily="34" charset="0"/>
              </a:rPr>
              <a:t>Ξ</a:t>
            </a:r>
            <a:r>
              <a:rPr lang="en-GB" b="1" dirty="0" smtClean="0">
                <a:solidFill>
                  <a:srgbClr val="008000"/>
                </a:solidFill>
                <a:latin typeface="Calibri" pitchFamily="34" charset="0"/>
              </a:rPr>
              <a:t>επ</a:t>
            </a:r>
            <a:r>
              <a:rPr lang="en-GB" b="1" dirty="0" err="1" smtClean="0">
                <a:solidFill>
                  <a:srgbClr val="008000"/>
                </a:solidFill>
                <a:latin typeface="Calibri" pitchFamily="34" charset="0"/>
              </a:rPr>
              <a:t>ερ</a:t>
            </a:r>
            <a:r>
              <a:rPr lang="el-GR" b="1" dirty="0" err="1" smtClean="0">
                <a:solidFill>
                  <a:srgbClr val="008000"/>
                </a:solidFill>
                <a:latin typeface="Calibri" pitchFamily="34" charset="0"/>
              </a:rPr>
              <a:t>νιέται</a:t>
            </a:r>
            <a:r>
              <a:rPr lang="en-GB" dirty="0" smtClean="0">
                <a:solidFill>
                  <a:srgbClr val="008000"/>
                </a:solidFill>
                <a:latin typeface="Calibri" pitchFamily="34" charset="0"/>
              </a:rPr>
              <a:t>”, </a:t>
            </a:r>
          </a:p>
          <a:p>
            <a:pPr marL="457200" indent="-457200" algn="ctr">
              <a:spcBef>
                <a:spcPct val="50000"/>
              </a:spcBef>
              <a:buFont typeface="Arial" panose="020B0604020202020204" pitchFamily="34" charset="0"/>
              <a:buChar char="•"/>
            </a:pPr>
            <a:r>
              <a:rPr lang="en-GB" dirty="0" err="1" smtClean="0">
                <a:solidFill>
                  <a:srgbClr val="008000"/>
                </a:solidFill>
                <a:latin typeface="Calibri" pitchFamily="34" charset="0"/>
              </a:rPr>
              <a:t>Mάρκ</a:t>
            </a:r>
            <a:r>
              <a:rPr lang="en-GB" dirty="0" smtClean="0">
                <a:solidFill>
                  <a:srgbClr val="008000"/>
                </a:solidFill>
                <a:latin typeface="Calibri" pitchFamily="34" charset="0"/>
              </a:rPr>
              <a:t>α</a:t>
            </a:r>
            <a:r>
              <a:rPr lang="el-GR" dirty="0">
                <a:solidFill>
                  <a:srgbClr val="008000"/>
                </a:solidFill>
                <a:latin typeface="Calibri" pitchFamily="34" charset="0"/>
              </a:rPr>
              <a:t>/διακριτή </a:t>
            </a:r>
            <a:r>
              <a:rPr lang="el-GR" dirty="0" smtClean="0">
                <a:solidFill>
                  <a:srgbClr val="008000"/>
                </a:solidFill>
                <a:latin typeface="Calibri" pitchFamily="34" charset="0"/>
              </a:rPr>
              <a:t>ταυτότητα</a:t>
            </a:r>
            <a:r>
              <a:rPr lang="en-US" dirty="0" smtClean="0">
                <a:solidFill>
                  <a:srgbClr val="008000"/>
                </a:solidFill>
                <a:latin typeface="Calibri" pitchFamily="34" charset="0"/>
              </a:rPr>
              <a:t>:</a:t>
            </a:r>
            <a:r>
              <a:rPr lang="en-GB" dirty="0" smtClean="0">
                <a:solidFill>
                  <a:srgbClr val="008000"/>
                </a:solidFill>
                <a:latin typeface="Calibri" pitchFamily="34" charset="0"/>
              </a:rPr>
              <a:t> </a:t>
            </a:r>
            <a:r>
              <a:rPr lang="en-GB" b="1" dirty="0">
                <a:solidFill>
                  <a:srgbClr val="008000"/>
                </a:solidFill>
                <a:latin typeface="Calibri" pitchFamily="34" charset="0"/>
              </a:rPr>
              <a:t>μπ</a:t>
            </a:r>
            <a:r>
              <a:rPr lang="en-GB" b="1" dirty="0" err="1">
                <a:solidFill>
                  <a:srgbClr val="008000"/>
                </a:solidFill>
                <a:latin typeface="Calibri" pitchFamily="34" charset="0"/>
              </a:rPr>
              <a:t>ορεί</a:t>
            </a:r>
            <a:r>
              <a:rPr lang="en-GB" b="1" dirty="0">
                <a:solidFill>
                  <a:srgbClr val="008000"/>
                </a:solidFill>
                <a:latin typeface="Calibri" pitchFamily="34" charset="0"/>
              </a:rPr>
              <a:t> να </a:t>
            </a:r>
            <a:r>
              <a:rPr lang="en-GB" b="1" dirty="0" err="1">
                <a:solidFill>
                  <a:srgbClr val="008000"/>
                </a:solidFill>
                <a:latin typeface="Calibri" pitchFamily="34" charset="0"/>
              </a:rPr>
              <a:t>γίνει</a:t>
            </a:r>
            <a:r>
              <a:rPr lang="en-GB" b="1" dirty="0">
                <a:solidFill>
                  <a:srgbClr val="008000"/>
                </a:solidFill>
                <a:latin typeface="Calibri" pitchFamily="34" charset="0"/>
              </a:rPr>
              <a:t> α</a:t>
            </a:r>
            <a:r>
              <a:rPr lang="en-GB" b="1" dirty="0" err="1">
                <a:solidFill>
                  <a:srgbClr val="008000"/>
                </a:solidFill>
                <a:latin typeface="Calibri" pitchFamily="34" charset="0"/>
              </a:rPr>
              <a:t>ιώνι</a:t>
            </a:r>
            <a:r>
              <a:rPr lang="en-GB" b="1" dirty="0">
                <a:solidFill>
                  <a:srgbClr val="008000"/>
                </a:solidFill>
                <a:latin typeface="Calibri" pitchFamily="34" charset="0"/>
              </a:rPr>
              <a:t>α</a:t>
            </a:r>
            <a:r>
              <a:rPr lang="en-US" b="1" dirty="0">
                <a:solidFill>
                  <a:srgbClr val="008000"/>
                </a:solidFill>
                <a:latin typeface="Calibri" pitchFamily="34" charset="0"/>
              </a:rPr>
              <a:t>”</a:t>
            </a:r>
            <a:endParaRPr lang="en-GB" b="1" dirty="0">
              <a:solidFill>
                <a:srgbClr val="008000"/>
              </a:solidFill>
              <a:latin typeface="Calibri" pitchFamily="34" charset="0"/>
            </a:endParaRPr>
          </a:p>
          <a:p>
            <a:pPr>
              <a:spcBef>
                <a:spcPct val="50000"/>
              </a:spcBef>
            </a:pPr>
            <a:endParaRPr lang="en-US" dirty="0">
              <a:solidFill>
                <a:srgbClr val="008000"/>
              </a:solidFill>
              <a:latin typeface="Calibri" pitchFamily="34" charset="0"/>
            </a:endParaRPr>
          </a:p>
          <a:p>
            <a:pPr>
              <a:spcBef>
                <a:spcPct val="50000"/>
              </a:spcBef>
            </a:pPr>
            <a:r>
              <a:rPr lang="en-GB" dirty="0">
                <a:solidFill>
                  <a:srgbClr val="008000"/>
                </a:solidFill>
                <a:latin typeface="Calibri" pitchFamily="34" charset="0"/>
              </a:rPr>
              <a:t>Stephen King, WPP Group, </a:t>
            </a:r>
            <a:r>
              <a:rPr lang="en-GB" dirty="0" err="1">
                <a:solidFill>
                  <a:srgbClr val="008000"/>
                </a:solidFill>
                <a:latin typeface="Calibri" pitchFamily="34" charset="0"/>
              </a:rPr>
              <a:t>Λονδίνο</a:t>
            </a:r>
            <a:r>
              <a:rPr lang="en-GB" dirty="0">
                <a:solidFill>
                  <a:srgbClr val="008000"/>
                </a:solidFill>
                <a:latin typeface="Calibri" pitchFamily="34" charset="0"/>
              </a:rPr>
              <a:t>.</a:t>
            </a:r>
          </a:p>
        </p:txBody>
      </p:sp>
      <p:sp>
        <p:nvSpPr>
          <p:cNvPr id="2" name="Slide Number Placeholder 1"/>
          <p:cNvSpPr>
            <a:spLocks noGrp="1"/>
          </p:cNvSpPr>
          <p:nvPr>
            <p:ph type="sldNum" sz="quarter" idx="12"/>
          </p:nvPr>
        </p:nvSpPr>
        <p:spPr/>
        <p:txBody>
          <a:bodyPr/>
          <a:lstStyle/>
          <a:p>
            <a:pPr>
              <a:defRPr/>
            </a:pPr>
            <a:fld id="{2B2A10B6-2DC7-4532-9A81-6D240BA9809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ΠΑΡΑΓΟΝΤΕΣ ΠΟΥ ΔΙΑΚΡΙΝΟΥΝ ΤΙΣ ΥΠΗΡΕΣΙΕΣ</a:t>
            </a:r>
            <a:endParaRPr lang="el-GR" sz="3200" dirty="0"/>
          </a:p>
        </p:txBody>
      </p:sp>
      <p:sp>
        <p:nvSpPr>
          <p:cNvPr id="3" name="Content Placeholder 2"/>
          <p:cNvSpPr>
            <a:spLocks noGrp="1"/>
          </p:cNvSpPr>
          <p:nvPr>
            <p:ph idx="1"/>
          </p:nvPr>
        </p:nvSpPr>
        <p:spPr/>
        <p:txBody>
          <a:bodyPr/>
          <a:lstStyle/>
          <a:p>
            <a:r>
              <a:rPr lang="el-GR" dirty="0" smtClean="0"/>
              <a:t>1. Άυλες</a:t>
            </a:r>
          </a:p>
          <a:p>
            <a:r>
              <a:rPr lang="el-GR" dirty="0" smtClean="0"/>
              <a:t>2. Ταυτόχρονη παραγωγή και κατανάλωση</a:t>
            </a:r>
          </a:p>
          <a:p>
            <a:r>
              <a:rPr lang="el-GR" dirty="0" smtClean="0"/>
              <a:t>3. Φθαρτές επειδή καταναλώνονται άμεσα</a:t>
            </a:r>
          </a:p>
          <a:p>
            <a:r>
              <a:rPr lang="el-GR" dirty="0" smtClean="0"/>
              <a:t>4. Δεν μπορούν μεμονωμένα εκ των  προτέρων να δοκιμαστούν</a:t>
            </a:r>
          </a:p>
          <a:p>
            <a:r>
              <a:rPr lang="el-GR" dirty="0" smtClean="0"/>
              <a:t>5. Μεταβλητές ως προς την ποιότητα ακόμη και αν η παροχή τους είναι από το </a:t>
            </a:r>
            <a:r>
              <a:rPr lang="el-GR" dirty="0" err="1" smtClean="0"/>
              <a:t>ιδιο</a:t>
            </a:r>
            <a:r>
              <a:rPr lang="el-GR" dirty="0" smtClean="0"/>
              <a:t> πρόσωπο</a:t>
            </a:r>
          </a:p>
          <a:p>
            <a:endParaRPr lang="el-GR" dirty="0"/>
          </a:p>
        </p:txBody>
      </p:sp>
      <p:sp>
        <p:nvSpPr>
          <p:cNvPr id="4" name="Slide Number Placeholder 3"/>
          <p:cNvSpPr>
            <a:spLocks noGrp="1"/>
          </p:cNvSpPr>
          <p:nvPr>
            <p:ph type="sldNum" sz="quarter" idx="12"/>
          </p:nvPr>
        </p:nvSpPr>
        <p:spPr/>
        <p:txBody>
          <a:bodyPr/>
          <a:lstStyle/>
          <a:p>
            <a:pPr>
              <a:defRPr/>
            </a:pPr>
            <a:fld id="{2B9A0415-FA9F-4280-A853-8DECD766455F}" type="slidenum">
              <a:rPr lang="en-US" smtClean="0"/>
              <a:pPr>
                <a:defRPr/>
              </a:pPr>
              <a:t>6</a:t>
            </a:fld>
            <a:endParaRPr lang="en-US"/>
          </a:p>
        </p:txBody>
      </p:sp>
    </p:spTree>
    <p:extLst>
      <p:ext uri="{BB962C8B-B14F-4D97-AF65-F5344CB8AC3E}">
        <p14:creationId xmlns:p14="http://schemas.microsoft.com/office/powerpoint/2010/main" val="39917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0648"/>
            <a:ext cx="7772400" cy="5835352"/>
          </a:xfrm>
        </p:spPr>
        <p:txBody>
          <a:bodyPr/>
          <a:lstStyle/>
          <a:p>
            <a:r>
              <a:rPr lang="el-GR" dirty="0"/>
              <a:t>«</a:t>
            </a:r>
            <a:r>
              <a:rPr lang="el-GR" i="1" dirty="0"/>
              <a:t>Τα εξαιρετικής ποιότητας ελληνικά αγροτικά προϊόντα, η μεσογειακή διατροφή, η γεωργία που παντρεύεται με τη γαστρονομία, αποτελούν για τη χώρα μας σημαντικά συγκριτικά πλεονεκτήματα που πρέπει να αναδείξουμε άμεσα. Η σύζευξη του τουριστικού προϊόντος και της ελληνικής αγροτικής παραγωγής, η καθιέρωση θεσμών που θα την ενισχύσουν, η προώθηση της τοπικής κουζίνας, μπορεί να αποφέρει σημαντικά οφέλη στις περιφερειακές οικονομίες και να δώσει νέα δυναμική στην αγροτική </a:t>
            </a:r>
            <a:r>
              <a:rPr lang="el-GR" i="1" dirty="0" smtClean="0"/>
              <a:t>παραγωγή</a:t>
            </a:r>
            <a:endParaRPr lang="el-GR" dirty="0"/>
          </a:p>
        </p:txBody>
      </p:sp>
      <p:sp>
        <p:nvSpPr>
          <p:cNvPr id="2" name="Slide Number Placeholder 1"/>
          <p:cNvSpPr>
            <a:spLocks noGrp="1"/>
          </p:cNvSpPr>
          <p:nvPr>
            <p:ph type="sldNum" sz="quarter" idx="12"/>
          </p:nvPr>
        </p:nvSpPr>
        <p:spPr/>
        <p:txBody>
          <a:bodyPr/>
          <a:lstStyle/>
          <a:p>
            <a:pPr>
              <a:defRPr/>
            </a:pPr>
            <a:fld id="{2B9A0415-FA9F-4280-A853-8DECD766455F}" type="slidenum">
              <a:rPr lang="en-US" smtClean="0"/>
              <a:pPr>
                <a:defRPr/>
              </a:pPr>
              <a:t>7</a:t>
            </a:fld>
            <a:endParaRPr lang="en-US"/>
          </a:p>
        </p:txBody>
      </p:sp>
    </p:spTree>
    <p:extLst>
      <p:ext uri="{BB962C8B-B14F-4D97-AF65-F5344CB8AC3E}">
        <p14:creationId xmlns:p14="http://schemas.microsoft.com/office/powerpoint/2010/main" val="75242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Παράδειγμα το </a:t>
            </a:r>
            <a:r>
              <a:rPr lang="el-GR" dirty="0"/>
              <a:t>«Ελληνικό Πρωινό» που </a:t>
            </a:r>
            <a:r>
              <a:rPr lang="el-GR" dirty="0" smtClean="0"/>
              <a:t>είχε </a:t>
            </a:r>
            <a:r>
              <a:rPr lang="el-GR" dirty="0"/>
              <a:t>ξεκινήσει το Ξενοδοχειακό Επιμελητήριο της Ελλάδας (ΞΕΕ) </a:t>
            </a:r>
            <a:r>
              <a:rPr lang="el-GR" dirty="0" smtClean="0"/>
              <a:t>όπου σημαντικός αριθμός ξενοδοχείων </a:t>
            </a:r>
            <a:r>
              <a:rPr lang="el-GR" dirty="0"/>
              <a:t>από όλη την Ελλάδα </a:t>
            </a:r>
            <a:r>
              <a:rPr lang="el-GR" dirty="0" smtClean="0"/>
              <a:t>πληρούσαν </a:t>
            </a:r>
            <a:r>
              <a:rPr lang="el-GR" dirty="0"/>
              <a:t>τις </a:t>
            </a:r>
            <a:r>
              <a:rPr lang="el-GR" dirty="0" smtClean="0"/>
              <a:t>προϋποθέσεις, κατανόησαν την </a:t>
            </a:r>
            <a:r>
              <a:rPr lang="el-GR" dirty="0" err="1" smtClean="0"/>
              <a:t>αναγκη</a:t>
            </a:r>
            <a:r>
              <a:rPr lang="el-GR" dirty="0" smtClean="0"/>
              <a:t> </a:t>
            </a:r>
            <a:r>
              <a:rPr lang="el-GR" dirty="0"/>
              <a:t>και </a:t>
            </a:r>
            <a:r>
              <a:rPr lang="el-GR" dirty="0" smtClean="0"/>
              <a:t>συμμετείχαν </a:t>
            </a:r>
            <a:r>
              <a:rPr lang="el-GR" dirty="0"/>
              <a:t>στο </a:t>
            </a:r>
            <a:r>
              <a:rPr lang="el-GR" dirty="0" smtClean="0"/>
              <a:t>πρόγραμμα.</a:t>
            </a:r>
            <a:r>
              <a:rPr lang="el-GR" dirty="0"/>
              <a:t>   </a:t>
            </a:r>
          </a:p>
        </p:txBody>
      </p:sp>
      <p:sp>
        <p:nvSpPr>
          <p:cNvPr id="2" name="Slide Number Placeholder 1"/>
          <p:cNvSpPr>
            <a:spLocks noGrp="1"/>
          </p:cNvSpPr>
          <p:nvPr>
            <p:ph type="sldNum" sz="quarter" idx="12"/>
          </p:nvPr>
        </p:nvSpPr>
        <p:spPr/>
        <p:txBody>
          <a:bodyPr/>
          <a:lstStyle/>
          <a:p>
            <a:pPr>
              <a:defRPr/>
            </a:pPr>
            <a:fld id="{2B9A0415-FA9F-4280-A853-8DECD766455F}" type="slidenum">
              <a:rPr lang="en-US" smtClean="0"/>
              <a:pPr>
                <a:defRPr/>
              </a:pPr>
              <a:t>8</a:t>
            </a:fld>
            <a:endParaRPr lang="en-US"/>
          </a:p>
        </p:txBody>
      </p:sp>
    </p:spTree>
    <p:extLst>
      <p:ext uri="{BB962C8B-B14F-4D97-AF65-F5344CB8AC3E}">
        <p14:creationId xmlns:p14="http://schemas.microsoft.com/office/powerpoint/2010/main" val="302856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
            </a:r>
            <a:br>
              <a:rPr lang="el-GR" sz="3200" dirty="0" smtClean="0"/>
            </a:br>
            <a:r>
              <a:rPr lang="el-GR" sz="3200" dirty="0"/>
              <a:t/>
            </a:r>
            <a:br>
              <a:rPr lang="el-GR" sz="3200" dirty="0"/>
            </a:br>
            <a:r>
              <a:rPr lang="el-GR" sz="3200" dirty="0" smtClean="0"/>
              <a:t/>
            </a:r>
            <a:br>
              <a:rPr lang="el-GR" sz="3200" dirty="0" smtClean="0"/>
            </a:br>
            <a:r>
              <a:rPr lang="el-GR" sz="3200" dirty="0"/>
              <a:t/>
            </a:r>
            <a:br>
              <a:rPr lang="el-GR" sz="3200" dirty="0"/>
            </a:br>
            <a:r>
              <a:rPr lang="el-GR" sz="3200" dirty="0" smtClean="0"/>
              <a:t/>
            </a:r>
            <a:br>
              <a:rPr lang="el-GR" sz="3200" dirty="0" smtClean="0"/>
            </a:br>
            <a:r>
              <a:rPr lang="el-GR" sz="3200" dirty="0"/>
              <a:t/>
            </a:r>
            <a:br>
              <a:rPr lang="el-GR" sz="3200" dirty="0"/>
            </a:br>
            <a:r>
              <a:rPr lang="el-GR" sz="3200" dirty="0" smtClean="0"/>
              <a:t/>
            </a:r>
            <a:br>
              <a:rPr lang="el-GR" sz="3200" dirty="0" smtClean="0"/>
            </a:br>
            <a:r>
              <a:rPr lang="el-GR" sz="3200" dirty="0"/>
              <a:t/>
            </a:r>
            <a:br>
              <a:rPr lang="el-GR" sz="3200" dirty="0"/>
            </a:br>
            <a:r>
              <a:rPr lang="el-GR" sz="3200" dirty="0" smtClean="0"/>
              <a:t>ΟΥΣΙΑΣΤΙΚΟ ΜΕΡΟΣ ΤΩΝ ΥΠΗΡΕΣΙΩΝ ΑΠΟΤΕΛΟΥΝ  ΚΑΙ ΕΚΕΙΝΕΣ ΤΟΥ  ΠΟΛΙΤΙΣΤΙΚΟΥ  ΤΟΥΡΙΣΜΟΥ </a:t>
            </a:r>
            <a:endParaRPr lang="el-GR" sz="3200" dirty="0"/>
          </a:p>
        </p:txBody>
      </p:sp>
      <p:sp>
        <p:nvSpPr>
          <p:cNvPr id="3" name="Slide Number Placeholder 2"/>
          <p:cNvSpPr>
            <a:spLocks noGrp="1"/>
          </p:cNvSpPr>
          <p:nvPr>
            <p:ph type="sldNum" sz="quarter" idx="12"/>
          </p:nvPr>
        </p:nvSpPr>
        <p:spPr/>
        <p:txBody>
          <a:bodyPr/>
          <a:lstStyle/>
          <a:p>
            <a:pPr>
              <a:defRPr/>
            </a:pPr>
            <a:fld id="{2B9A0415-FA9F-4280-A853-8DECD766455F}" type="slidenum">
              <a:rPr lang="en-US" smtClean="0"/>
              <a:pPr>
                <a:defRPr/>
              </a:pPr>
              <a:t>9</a:t>
            </a:fld>
            <a:endParaRPr lang="en-US"/>
          </a:p>
        </p:txBody>
      </p:sp>
    </p:spTree>
    <p:extLst>
      <p:ext uri="{BB962C8B-B14F-4D97-AF65-F5344CB8AC3E}">
        <p14:creationId xmlns:p14="http://schemas.microsoft.com/office/powerpoint/2010/main" val="1383051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780</TotalTime>
  <Words>850</Words>
  <Application>Microsoft Office PowerPoint</Application>
  <PresentationFormat>On-screen Show (4:3)</PresentationFormat>
  <Paragraphs>175</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Photo Editor Photo</vt:lpstr>
      <vt:lpstr>PowerPoint Presentation</vt:lpstr>
      <vt:lpstr>PowerPoint Presentation</vt:lpstr>
      <vt:lpstr>Πυραμίδα των Αναγκών (Maslow)</vt:lpstr>
      <vt:lpstr>ΠΡΟΙΟΝΤΑ ΚΑΙ ΥΠΗΡΕΣΙΕΣ </vt:lpstr>
      <vt:lpstr>PowerPoint Presentation</vt:lpstr>
      <vt:lpstr>ΠΑΡΑΓΟΝΤΕΣ ΠΟΥ ΔΙΑΚΡΙΝΟΥΝ ΤΙΣ ΥΠΗΡΕΣΙΕΣ</vt:lpstr>
      <vt:lpstr>PowerPoint Presentation</vt:lpstr>
      <vt:lpstr>PowerPoint Presentation</vt:lpstr>
      <vt:lpstr>        ΟΥΣΙΑΣΤΙΚΟ ΜΕΡΟΣ ΤΩΝ ΥΠΗΡΕΣΙΩΝ ΑΠΟΤΕΛΟΥΝ  ΚΑΙ ΕΚΕΙΝΕΣ ΤΟΥ  ΠΟΛΙΤΙΣΤΙΚΟΥ  ΤΟΥΡΙΣΜΟΥ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ΑΡΑ : απαιτούνται διαδικασίες:   επιτυχούς τοπικής επιχειρηματικότητας και  ενδογενούς ανάπτυξης του εσωτερικού περιβάλλοντος του προορισμού, με έμφαση σε στοιχεία της πολιτιστικής γεωγραφίας, όπως είναι:  τα χαρακτηριστικά του πολιτισμού, η πολιτιστική ιστορία,  η πολιτιστική περιοχή,  το πολιτιστικό τοπίο και η πολιτιστική οικολογία  </vt:lpstr>
      <vt:lpstr>PowerPoint Presentation</vt:lpstr>
      <vt:lpstr>PowerPoint Presentation</vt:lpstr>
      <vt:lpstr>Το στρατηγικό μάρκετινγκ ελκυστικότητας ενός προορισμού πρέπει να:   έχει ανθρωποκεντρικό σχεδιασμό, δηλαδή να αφορά σε προσφορά και προώθηση εμπειριών και βιωματικών αγαθών (δημιουργικότητα και καινοτομία στην αξιοποίηση πόρων πολιτισμού)  ανταποκρίνεται στον ανταγωνισμό για το διαθέσιμο χρόνο και το εισόδημα του καταναλωτή, δημιουργώντάς του συναισθηματική μοναδικότητα  επικεντρώνεται στο συναίσθημα που προκαλείται, παρά στα ιδιαίτερα χαρακτηριστικά και τη λειτουργικότητα των αγαθών που προσφέρονται        </vt:lpstr>
      <vt:lpstr>      ΣΤΟΧΟΙ  (Ι) Η υπόδειξη πολιτικών προσέλκυσης επισκεπτών και ανάδειξης της ελκυστικότητας μιας πόλης, ανάμεσα σ΄ άλλα και ως υπερτοπικού πολιτιστικού προορισμού, αξιοποιώντας μνήμες του παρελθόντος (αρχαιολογικοί χώροι και λοιπά), συγκεντρώσεις πολιτιστικής κληρονομιάς (μουσεία/συλλογές), αλλά και σύγχρονο πολιτιστικό γίγνεσθαι (πολιτιστικές διαδρομές και σύγχρονη τέχνη) στην εγχώρια και τη διεθνή αγορά.   (ΙΙ) Η υπόδειξη κατευθύνσεων αναδιάταξης και αύξησης της αναγνωρισιμότητας και της ανταγωνιστικότητας του συνολικού (μίγματος) πολιτιστικού προϊόντος της πόλης.   (ΙΙΙ) Η υπόδειξη δημόσιων πολιτικών για την ενεργό συμβολή του πολιτιστικού προϊόντος στην αγροτική, οικονομική, τουριστική, κοινωνική και αισθητική ανάπτυξη της πόλης   ΑΡΑ ΠΡΕΠΕΙ ΝΑ ΑΠΑΝΤΩΝΤΑΙ ΣΥΓΚΕΚΡΙΜΕΝΑ ΕΡΩΤΗΜΑΤΑ           </vt:lpstr>
      <vt:lpstr>Ερωτήματα:        (Ι) Πως μπορεί να επιτευχθεί «έξυπνη» ανάπτυξη αξιοποιώντας τους πολιτιστικούς πόρους;    ΔΗΛΑΔΗ:  1.ποια στρατηγική προσέγγιση πρέπει να υιοθετηθεί;  2.πως πρέπει να σχεδιαστεί η αλλαγή; 3.πως μπορεί να υπάρξει ολοκληρωμένη περιβαλλοντική μέριμνα; και  4.πως μπορεί να δοθούν ευκαιρίες για όλους;           </vt:lpstr>
      <vt:lpstr>      Ερωτήματα:   (ΙΙ) Πως μπορεί να υποστηριχθούν χρηματοδοτικές πρακτικές της λογικής «κάνε περισσότερα διαθέτοντας λιγότερα» στην περίπτωση της αξιοποίησης των πολιτιστικών πόρων;   ΔΗΛΑΔΗ  1. Πως μπορεί να αξιολογηθούν και να διαχειριστούν οι τοπικές δαπάνες με αυστηρότητα;  2. Πως μπορεί να αναπτυχθούν συνεργασίες;  3. Πως μπορεί να εισαχθεί και εφαρμοσθεί η επενδυτική λογοδοσία; και  4. Πως μπορεί να ενσωματωθεί η τεχνολογία επικοινωνίας και πληροφοριών;)            </vt:lpstr>
      <vt:lpstr>      Ερωτήματα:     (ΙΙΙ) Πως μπορεί να διαμορφωθεί το υποστηρικτικό πλαίσιο για την «αλλαγή» στην αξιοποίηση των πολιτιστικών πόρων;   ΔΗΛΑΔΗ 1.  πως μπορεί να δημιουργηθεί ένα τοπικό όραμα;  2. πως μπορεί να διαμορφωθεί μια ομάδα αλλά και υπηρεσιακός μηχανισμός υψηλής αποτελεσματικότητας για την υποστήριξη της αξιοποίησης ;  3. πως μπορεί να δημιουργηθεί νοοτροπία λογοδοσίας; και  4. πως μπορεί να εξασφαλισθεί η συναίνεση των συμμετεχόντων;)          </vt:lpstr>
      <vt:lpstr>PowerPoint Presentation</vt:lpstr>
      <vt:lpstr>Πρώτο βήμα: διατύπωση «οράματος» - αποστολή επιχειρησιακού σχεδίου δράσης με απαντήσεις σε ερωτήματα, όπως:  - Ποιος είναι ο τύπος των πολιτιστικών αγαθών (περιβολή προϊόντων με αξία εμπειριών) και εν γένει των συναισθηματικών «δεδομένων» φιλοξενίας, που μπορεί να προσφερθούν; Έχουν οι συγκεκριμένες εμπειρίες νόημα για τον καταναλωτή;   - Ποιες είναι οι αγορές - στόχος;    - Πως τα συγκεκριμένα αγαθά υπερτερούν και διαφοροποιούνται από άλλα ανταγωνιστικά; Υπάρχει δυνατότητα ανανέωσης των εμπειριών διαχρονικά;   - Ποιες είναι τυχόν άλλες παράλληλες δραστηριότητες που αναπτύσσονται και ποιες είναι οι προτεραιότητες που δίνονται;   -Γιατί επιχειρηματικά υφίσταται ενδιαφέρον (στόχοι, πεποιθήσεις και επιχειρηματικές αξίες), για κέρδη, για παροχή απασχόλησης, για τοπικό κοινωνικό γόητρο; </vt:lpstr>
      <vt:lpstr>Δεύτερο βήμα: η εκτίμηση του εξωτερικού περιβάλλοντος της επιχειρησιακής δράσης, σε θέματα:  - μικροοικονομίας (ανάλυση του καταναλωτή,   του ανταγωνισμού και της αγοράς)   - μακροοικονομίας (πολιτικό γίγνεσθαι, γενική οικονομική κατάσταση, θεσμικό πλαίσιο, καθώς και κοινωνικό και πολιτισμικό υπόβαθρο της περιοχής )</vt:lpstr>
      <vt:lpstr>Τρίτο βήμα: η αναγνώριση των σημαντικών ευκαιριών και απειλών για την επιχειρηματική δράση   Τέταρτο βήμα: η εκτίμηση των δυνατοτήτων και αδυναμιών της επιχειρησιακής δράσης (εσωτερικό περιβάλλον)   </vt:lpstr>
      <vt:lpstr>Ερωτήματα που πρέπει να απαντηθούν:  - ποιες είναι οι δυναμικότητες σε σχέση με τη φέρουσα ικανότητα και η ποιότητα των διαθέσιμων πόρων και μέσων;  - ποιες είναι οι δυνατότητες και οι περιορισμοί του μάνατζμεντ;        - ποιες είναι  οι δεξιότητες και οι ικανότητες του διαθέσιμου ανθρώπινου  δυναμικού;  - ποια είναι η ίδια οικονομική κατάσταση του φορέα της επιχειρηματικής δράσης; </vt:lpstr>
      <vt:lpstr>Το επόμενο, πέμπτο βήμα, αφορά στην υιοθέτηση σειράς στόχων, που να μπορούν να οδηγήσουν την επιχειρηματική δράση στην εκπλήρωση της αποστολής της  Οι στόχοι υλοποιούνται μέσα από σειρά δράσεων  Κάθε δράση πρέπει να είναι  συγκεκριμένη ,  μετρήσιμη,  εφικτή,  αποδοτική και να  κινείται βάσει χρονικού περιορισμού </vt:lpstr>
      <vt:lpstr>Ως έκτο βήμα, μπορεί να θεωρηθεί η ανάπτυξη εναλλακτικών σχεδίων και η εκ των προτέρων αξιολόγηση τους σε τρία επίπεδα:  - Απαισιόδοξο - Αισιόδοξο - Μεσαίο </vt:lpstr>
      <vt:lpstr>Έβδομο βήμα: η επιλογή της καλύτερης στρατηγικής   αυτή πρέπει:  - να μπορεί να δρα ρεαλιστικά στο εξωτερικό περιβάλλον και να αξιοποιεί τις ευκαιρίες, αδρανοποιώντας ή εξουδετερώνοντας τις απειλές,   - να είναι συνεπής με το όραμα/αποστολή/στόχους της επιχειρηματικής δράσης,  - να είναι εφικτή,  - να είναι συμπληρωματική με τυχόν άλλες παρόμοιες στρατηγικές, και  - να προσαρμόζεται σε λογικές αλλαγές </vt:lpstr>
      <vt:lpstr>Όγδοο βήμα: η εφαρμογή της στρατηγικής  Δηλαδή, η μετατροπή της σε επιχειρησιακό σχέδιο (επιμέρους σχέδια τακτικής που να απαντούν σε ερωτήματα, όπως: ποιος, τι, πότε και πόσο θα κοστίσει;)  Τελικό βήμα είναι το ένατο, που περιλαμβάνει τη φάση αξιολόγησης, ελέγχου αποκλίσεων και διορθωτικές κινήσεις</vt:lpstr>
      <vt:lpstr>Τελικά, όπως συμβαίνει και σε όλες τις προσπάθειες, βασικός καταλύτης επιτυχίας είναι η λεγόμενη «άυλη» επένδυση   Δηλαδή, η οργανωμένη και συστηματική κινητοποίηση των ανθρωπίνων πόρων και η ανάδειξη των ικανοτήτων τους  Αυτό μπορεί να γίνει μέσα από κατάλληλη αποτελεσματική επαγγελματική εκπαίδευση και κατάρτιση    Στην Ελλάδα, παραμένει ζητούμενο η διασύνδεση των προγραμμάτων επαγγελματικής εκπαίδευσης και κατάρτισης με τις πραγματικές ανάγκες του πολιτιστικού τομέα και της διασύνδεσής του τοπικούς πόρους</vt:lpstr>
      <vt:lpstr>   Στην περίπτωση ενός  πολιτιστικού προορισμού  και της ανταγωνιστικής του  προοπτικής, η αποτελεσματική διασύνδεση και διαχείριση των τοπικών πολιτιστικών πόρων,  με τη δημιουργία τοπικών  νοηματικών και συναισθηματικών εμπειριών, σε συνδυασμό με  συνεχή και κατάλληλη  επαγγελματική εκπαίδευση και  κατάρτιση των ανθρωπίνων πόρων, είναι επιλογή προτεραιότητας για την επιχειρηματική πρόοδο, την τοπική ευημερία,  αλλά και η νέα βάση οικονομικής βιωσιμότητας</vt:lpstr>
      <vt:lpstr>    ΕΥΧΑΡΙΣΤΩ ΠΟΛΥ  ΓΙΑ ΤΗΝ  ΠΡΟΣΟΧΗ ΣΑΣ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Παναγιώτης</dc:creator>
  <cp:lastModifiedBy>PC4</cp:lastModifiedBy>
  <cp:revision>94</cp:revision>
  <dcterms:created xsi:type="dcterms:W3CDTF">1601-01-01T00:00:00Z</dcterms:created>
  <dcterms:modified xsi:type="dcterms:W3CDTF">2016-03-18T11:38:45Z</dcterms:modified>
</cp:coreProperties>
</file>