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9" r:id="rId6"/>
    <p:sldId id="258" r:id="rId7"/>
    <p:sldId id="264" r:id="rId8"/>
    <p:sldId id="259" r:id="rId9"/>
    <p:sldId id="263" r:id="rId10"/>
    <p:sldId id="261" r:id="rId11"/>
    <p:sldId id="260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p.ENTEKA\AppData\Local\Microsoft\Windows\Temporary%20Internet%20Files\Content.Outlook\YMMJU0LA\PV%20and%20Wind%20Investements%20in%20Greece%202006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THOS\Archive\Development\Users\Aspasia\AA%20ELETAEN\Meletes%20-%20Ekdoseis\Statistics\2015\WIND%20STATISTICS%20HWEA%20TOTAL%202015%2011-1-2016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vlamakis\Desktop\PV%20and%20Wind%20Investements%20in%20Greece%202006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p.ENTEKA\AppData\Local\Microsoft\Windows\Temporary%20Internet%20Files\Content.Outlook\YMMJU0LA\Book1a%20(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oannis\AppData\Local\Microsoft\Windows\Temporary%20Internet%20Files\Content.Outlook\T4DUD8S3\WIND%20STATISTICS%20HWEA%20TOTAL%202015%2011-1-2016.xls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VIE%20(C)\PROJECTS\Epistrofes%20DEH%20sta%20xwria\Pinakas%20me%20Posa%20apo%20YPEN_02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7328268552809392"/>
          <c:y val="0.11087385895412365"/>
          <c:w val="0.81077528366715612"/>
          <c:h val="0.60824924722117291"/>
        </c:manualLayout>
      </c:layout>
      <c:areaChart>
        <c:grouping val="stacked"/>
        <c:ser>
          <c:idx val="0"/>
          <c:order val="0"/>
          <c:tx>
            <c:v>Αιολικά</c:v>
          </c:tx>
          <c:spPr>
            <a:solidFill>
              <a:schemeClr val="tx2">
                <a:lumMod val="40000"/>
                <a:lumOff val="60000"/>
              </a:schemeClr>
            </a:solidFill>
            <a:ln w="28575"/>
          </c:spPr>
          <c:cat>
            <c:numRef>
              <c:f>'Total table'!$A$5:$A$14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'Total table'!$B$5:$B$14</c:f>
              <c:numCache>
                <c:formatCode>_-* #,##0\ _€_-;\-* #,##0\ _€_-;_-* "-"??\ _€_-;_-@_-</c:formatCode>
                <c:ptCount val="10"/>
                <c:pt idx="0">
                  <c:v>748.1</c:v>
                </c:pt>
                <c:pt idx="1">
                  <c:v>848.7</c:v>
                </c:pt>
                <c:pt idx="2">
                  <c:v>995.1</c:v>
                </c:pt>
                <c:pt idx="3">
                  <c:v>1153.8</c:v>
                </c:pt>
                <c:pt idx="4">
                  <c:v>1319.9</c:v>
                </c:pt>
                <c:pt idx="5">
                  <c:v>1635.2</c:v>
                </c:pt>
                <c:pt idx="6">
                  <c:v>1749.3</c:v>
                </c:pt>
                <c:pt idx="7">
                  <c:v>1864.6</c:v>
                </c:pt>
                <c:pt idx="8">
                  <c:v>1979.8</c:v>
                </c:pt>
                <c:pt idx="9">
                  <c:v>2150.8000000000002</c:v>
                </c:pt>
              </c:numCache>
            </c:numRef>
          </c:val>
        </c:ser>
        <c:ser>
          <c:idx val="1"/>
          <c:order val="1"/>
          <c:tx>
            <c:v>Φ/Β</c:v>
          </c:tx>
          <c:spPr>
            <a:solidFill>
              <a:srgbClr val="FFC50D"/>
            </a:solidFill>
            <a:ln w="28575"/>
          </c:spPr>
          <c:cat>
            <c:numRef>
              <c:f>'Total table'!$A$5:$A$14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'Total table'!$F$5:$F$14</c:f>
              <c:numCache>
                <c:formatCode>_-* #,##0\ _€_-;\-* #,##0\ _€_-;_-* "-"??\ _€_-;_-@_-</c:formatCode>
                <c:ptCount val="10"/>
                <c:pt idx="1">
                  <c:v>4</c:v>
                </c:pt>
                <c:pt idx="2">
                  <c:v>15</c:v>
                </c:pt>
                <c:pt idx="3">
                  <c:v>45</c:v>
                </c:pt>
                <c:pt idx="4">
                  <c:v>153</c:v>
                </c:pt>
                <c:pt idx="5">
                  <c:v>440</c:v>
                </c:pt>
                <c:pt idx="6">
                  <c:v>1536.3</c:v>
                </c:pt>
                <c:pt idx="7">
                  <c:v>2577.4299999999998</c:v>
                </c:pt>
                <c:pt idx="8">
                  <c:v>2595.75</c:v>
                </c:pt>
                <c:pt idx="9">
                  <c:v>2604</c:v>
                </c:pt>
              </c:numCache>
            </c:numRef>
          </c:val>
        </c:ser>
        <c:ser>
          <c:idx val="2"/>
          <c:order val="2"/>
          <c:tx>
            <c:v>ΜΥΗΣ</c:v>
          </c:tx>
          <c:spPr>
            <a:solidFill>
              <a:schemeClr val="tx2"/>
            </a:solidFill>
            <a:ln w="28575"/>
          </c:spPr>
          <c:cat>
            <c:numRef>
              <c:f>'Total table'!$A$5:$A$14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'Total table'!$J$5:$J$14</c:f>
              <c:numCache>
                <c:formatCode>_-* #,##0\ _€_-;\-* #,##0\ _€_-;_-* "-"??\ _€_-;_-@_-</c:formatCode>
                <c:ptCount val="10"/>
                <c:pt idx="0">
                  <c:v>73.680000000000007</c:v>
                </c:pt>
                <c:pt idx="1">
                  <c:v>95.5</c:v>
                </c:pt>
                <c:pt idx="2">
                  <c:v>158.41999999999999</c:v>
                </c:pt>
                <c:pt idx="3">
                  <c:v>182.61</c:v>
                </c:pt>
                <c:pt idx="4">
                  <c:v>196.83</c:v>
                </c:pt>
                <c:pt idx="5">
                  <c:v>205.33</c:v>
                </c:pt>
                <c:pt idx="6">
                  <c:v>213.23000000000002</c:v>
                </c:pt>
                <c:pt idx="7">
                  <c:v>220.3</c:v>
                </c:pt>
                <c:pt idx="8">
                  <c:v>220.3</c:v>
                </c:pt>
                <c:pt idx="9">
                  <c:v>223.53</c:v>
                </c:pt>
              </c:numCache>
            </c:numRef>
          </c:val>
        </c:ser>
        <c:ser>
          <c:idx val="3"/>
          <c:order val="3"/>
          <c:tx>
            <c:v>ΒΙΟ</c:v>
          </c:tx>
          <c:spPr>
            <a:solidFill>
              <a:schemeClr val="accent3">
                <a:lumMod val="75000"/>
              </a:schemeClr>
            </a:solidFill>
            <a:ln w="28575"/>
          </c:spPr>
          <c:cat>
            <c:numRef>
              <c:f>'Total table'!$A$5:$A$14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'Total table'!$N$5:$N$14</c:f>
              <c:numCache>
                <c:formatCode>_-* #,##0\ _€_-;\-* #,##0\ _€_-;_-* "-"??\ _€_-;_-@_-</c:formatCode>
                <c:ptCount val="10"/>
                <c:pt idx="0">
                  <c:v>37.4</c:v>
                </c:pt>
                <c:pt idx="1">
                  <c:v>37.4</c:v>
                </c:pt>
                <c:pt idx="2">
                  <c:v>39.4</c:v>
                </c:pt>
                <c:pt idx="3">
                  <c:v>40.799999999999997</c:v>
                </c:pt>
                <c:pt idx="4">
                  <c:v>41.05</c:v>
                </c:pt>
                <c:pt idx="5">
                  <c:v>44.53</c:v>
                </c:pt>
                <c:pt idx="6">
                  <c:v>44.75</c:v>
                </c:pt>
                <c:pt idx="7">
                  <c:v>46.31</c:v>
                </c:pt>
                <c:pt idx="8">
                  <c:v>47.44</c:v>
                </c:pt>
                <c:pt idx="9">
                  <c:v>52.183</c:v>
                </c:pt>
              </c:numCache>
            </c:numRef>
          </c:val>
        </c:ser>
        <c:axId val="33210368"/>
        <c:axId val="33212672"/>
      </c:areaChart>
      <c:catAx>
        <c:axId val="33210368"/>
        <c:scaling>
          <c:orientation val="minMax"/>
        </c:scaling>
        <c:axPos val="b"/>
        <c:numFmt formatCode="General" sourceLinked="1"/>
        <c:majorTickMark val="none"/>
        <c:tickLblPos val="nextTo"/>
        <c:crossAx val="33212672"/>
        <c:crossesAt val="0"/>
        <c:auto val="1"/>
        <c:lblAlgn val="ctr"/>
        <c:lblOffset val="200"/>
      </c:catAx>
      <c:valAx>
        <c:axId val="33212672"/>
        <c:scaling>
          <c:orientation val="minMax"/>
          <c:min val="0"/>
        </c:scaling>
        <c:axPos val="l"/>
        <c:numFmt formatCode="_-* #,##0\ _€_-;\-* #,##0\ _€_-;_-* &quot;-&quot;??\ _€_-;_-@_-" sourceLinked="1"/>
        <c:majorTickMark val="cross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el-GR"/>
          </a:p>
        </c:txPr>
        <c:crossAx val="33210368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/>
            </a:pPr>
            <a:endParaRPr lang="el-GR"/>
          </a:p>
        </c:txPr>
      </c:dTable>
      <c:spPr>
        <a:solidFill>
          <a:srgbClr val="FFFAEA"/>
        </a:solidFill>
        <a:ln>
          <a:solidFill>
            <a:schemeClr val="tx1"/>
          </a:solidFill>
        </a:ln>
      </c:spPr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pivotSource>
    <c:name>[WIND STATISTICS HWEA TOTAL 2015 11-1-2016.xls]Per Year with Micon!PivotTable1</c:name>
    <c:fmtId val="-1"/>
  </c:pivotSource>
  <c:chart>
    <c:autoTitleDeleted val="1"/>
    <c:pivotFmts>
      <c:pivotFmt>
        <c:idx val="0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1"/>
        <c:spPr>
          <a:solidFill>
            <a:srgbClr val="275C18"/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</c:spPr>
        <c:marker>
          <c:symbol val="none"/>
        </c:marker>
      </c:pivotFmt>
      <c:pivotFmt>
        <c:idx val="3"/>
        <c:spPr>
          <a:solidFill>
            <a:srgbClr val="FF0000"/>
          </a:solidFill>
        </c:spPr>
        <c:marker>
          <c:symbol val="none"/>
        </c:marker>
      </c:pivotFmt>
      <c:pivotFmt>
        <c:idx val="4"/>
        <c:spPr>
          <a:solidFill>
            <a:srgbClr val="254061"/>
          </a:solidFill>
        </c:spPr>
        <c:marker>
          <c:symbol val="none"/>
        </c:marker>
      </c:pivotFmt>
      <c:pivotFmt>
        <c:idx val="5"/>
        <c:spPr>
          <a:solidFill>
            <a:srgbClr val="009999"/>
          </a:solidFill>
        </c:spPr>
        <c:marker>
          <c:symbol val="none"/>
        </c:marker>
      </c:pivotFmt>
      <c:pivotFmt>
        <c:idx val="6"/>
        <c:spPr>
          <a:solidFill>
            <a:srgbClr val="0070C0"/>
          </a:solidFill>
        </c:spPr>
        <c:marker>
          <c:symbol val="none"/>
        </c:marker>
      </c:pivotFmt>
      <c:pivotFmt>
        <c:idx val="7"/>
        <c:spPr>
          <a:solidFill>
            <a:schemeClr val="bg1">
              <a:lumMod val="6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10"/>
        <c:spPr>
          <a:solidFill>
            <a:srgbClr val="275C18"/>
          </a:solidFill>
        </c:spPr>
        <c:marker>
          <c:symbol val="none"/>
        </c:marker>
      </c:pivotFmt>
      <c:pivotFmt>
        <c:idx val="11"/>
        <c:spPr>
          <a:solidFill>
            <a:schemeClr val="accent6">
              <a:lumMod val="75000"/>
            </a:schemeClr>
          </a:solidFill>
        </c:spPr>
        <c:marker>
          <c:symbol val="none"/>
        </c:marker>
      </c:pivotFmt>
      <c:pivotFmt>
        <c:idx val="12"/>
        <c:spPr>
          <a:solidFill>
            <a:srgbClr val="FF0000"/>
          </a:solidFill>
        </c:spPr>
        <c:marker>
          <c:symbol val="none"/>
        </c:marker>
      </c:pivotFmt>
      <c:pivotFmt>
        <c:idx val="13"/>
        <c:spPr>
          <a:solidFill>
            <a:srgbClr val="254061"/>
          </a:solidFill>
        </c:spPr>
        <c:marker>
          <c:symbol val="none"/>
        </c:marker>
      </c:pivotFmt>
      <c:pivotFmt>
        <c:idx val="14"/>
        <c:spPr>
          <a:solidFill>
            <a:srgbClr val="009999"/>
          </a:solidFill>
        </c:spPr>
        <c:marker>
          <c:symbol val="none"/>
        </c:marker>
      </c:pivotFmt>
      <c:pivotFmt>
        <c:idx val="15"/>
        <c:spPr>
          <a:solidFill>
            <a:srgbClr val="0070C0"/>
          </a:solidFill>
        </c:spPr>
        <c:marker>
          <c:symbol val="none"/>
        </c:marker>
      </c:pivotFmt>
      <c:pivotFmt>
        <c:idx val="16"/>
        <c:spPr>
          <a:solidFill>
            <a:schemeClr val="bg1">
              <a:lumMod val="65000"/>
            </a:schemeClr>
          </a:solidFill>
        </c:spPr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'Per Year with Micon'!$B$3:$B$4</c:f>
              <c:strCache>
                <c:ptCount val="1"/>
                <c:pt idx="0">
                  <c:v>ACCIONA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Micon'!$B$5:$B$31</c:f>
              <c:numCache>
                <c:formatCode>General</c:formatCode>
                <c:ptCount val="26"/>
                <c:pt idx="20">
                  <c:v>6</c:v>
                </c:pt>
              </c:numCache>
            </c:numRef>
          </c:val>
        </c:ser>
        <c:ser>
          <c:idx val="1"/>
          <c:order val="1"/>
          <c:tx>
            <c:strRef>
              <c:f>'Per Year with Micon'!$C$3:$C$4</c:f>
              <c:strCache>
                <c:ptCount val="1"/>
                <c:pt idx="0">
                  <c:v>ENERCON</c:v>
                </c:pt>
              </c:strCache>
            </c:strRef>
          </c:tx>
          <c:spPr>
            <a:solidFill>
              <a:srgbClr val="275C18"/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Micon'!$C$5:$C$31</c:f>
              <c:numCache>
                <c:formatCode>General</c:formatCode>
                <c:ptCount val="26"/>
                <c:pt idx="9">
                  <c:v>25</c:v>
                </c:pt>
                <c:pt idx="10">
                  <c:v>1.2</c:v>
                </c:pt>
                <c:pt idx="11">
                  <c:v>4.7600000000000007</c:v>
                </c:pt>
                <c:pt idx="12">
                  <c:v>2.8200000000000003</c:v>
                </c:pt>
                <c:pt idx="13">
                  <c:v>10.200000000000001</c:v>
                </c:pt>
                <c:pt idx="14">
                  <c:v>8.5</c:v>
                </c:pt>
                <c:pt idx="15">
                  <c:v>14.26</c:v>
                </c:pt>
                <c:pt idx="16">
                  <c:v>6.6</c:v>
                </c:pt>
                <c:pt idx="17">
                  <c:v>62.05</c:v>
                </c:pt>
                <c:pt idx="18">
                  <c:v>20.700000000000003</c:v>
                </c:pt>
                <c:pt idx="19">
                  <c:v>82.8</c:v>
                </c:pt>
                <c:pt idx="20">
                  <c:v>59.2</c:v>
                </c:pt>
                <c:pt idx="21">
                  <c:v>57.600000000000009</c:v>
                </c:pt>
                <c:pt idx="22">
                  <c:v>46.75</c:v>
                </c:pt>
                <c:pt idx="23">
                  <c:v>38.20000000000001</c:v>
                </c:pt>
                <c:pt idx="24">
                  <c:v>30.9</c:v>
                </c:pt>
                <c:pt idx="25">
                  <c:v>36.94</c:v>
                </c:pt>
              </c:numCache>
            </c:numRef>
          </c:val>
        </c:ser>
        <c:ser>
          <c:idx val="2"/>
          <c:order val="2"/>
          <c:tx>
            <c:strRef>
              <c:f>'Per Year with Micon'!$D$3:$D$4</c:f>
              <c:strCache>
                <c:ptCount val="1"/>
                <c:pt idx="0">
                  <c:v>GAMESA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Micon'!$D$5:$D$31</c:f>
              <c:numCache>
                <c:formatCode>General</c:formatCode>
                <c:ptCount val="26"/>
                <c:pt idx="16">
                  <c:v>31.45</c:v>
                </c:pt>
                <c:pt idx="18">
                  <c:v>3.4</c:v>
                </c:pt>
                <c:pt idx="19">
                  <c:v>13.6</c:v>
                </c:pt>
                <c:pt idx="20">
                  <c:v>38</c:v>
                </c:pt>
                <c:pt idx="21">
                  <c:v>68.599999999999994</c:v>
                </c:pt>
                <c:pt idx="22">
                  <c:v>17</c:v>
                </c:pt>
                <c:pt idx="23">
                  <c:v>6.8</c:v>
                </c:pt>
                <c:pt idx="25">
                  <c:v>54.5</c:v>
                </c:pt>
              </c:numCache>
            </c:numRef>
          </c:val>
        </c:ser>
        <c:ser>
          <c:idx val="3"/>
          <c:order val="3"/>
          <c:tx>
            <c:strRef>
              <c:f>'Per Year with Micon'!$E$3:$E$4</c:f>
              <c:strCache>
                <c:ptCount val="1"/>
                <c:pt idx="0">
                  <c:v>NEG Micon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Micon'!$E$5:$E$31</c:f>
              <c:numCache>
                <c:formatCode>General</c:formatCode>
                <c:ptCount val="26"/>
                <c:pt idx="8">
                  <c:v>1.2249999999999985</c:v>
                </c:pt>
                <c:pt idx="9">
                  <c:v>1.5</c:v>
                </c:pt>
                <c:pt idx="10">
                  <c:v>30.5</c:v>
                </c:pt>
                <c:pt idx="11">
                  <c:v>8.1000000000000014</c:v>
                </c:pt>
                <c:pt idx="12">
                  <c:v>3.6</c:v>
                </c:pt>
                <c:pt idx="13">
                  <c:v>45.900000000000006</c:v>
                </c:pt>
                <c:pt idx="14">
                  <c:v>13.8</c:v>
                </c:pt>
                <c:pt idx="15">
                  <c:v>14.7</c:v>
                </c:pt>
                <c:pt idx="18">
                  <c:v>-0.22500000000000001</c:v>
                </c:pt>
              </c:numCache>
            </c:numRef>
          </c:val>
        </c:ser>
        <c:ser>
          <c:idx val="4"/>
          <c:order val="4"/>
          <c:tx>
            <c:strRef>
              <c:f>'Per Year with Micon'!$F$3:$F$4</c:f>
              <c:strCache>
                <c:ptCount val="1"/>
                <c:pt idx="0">
                  <c:v>NORDEX</c:v>
                </c:pt>
              </c:strCache>
            </c:strRef>
          </c:tx>
          <c:spPr>
            <a:solidFill>
              <a:srgbClr val="254061"/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Micon'!$F$5:$F$31</c:f>
              <c:numCache>
                <c:formatCode>General</c:formatCode>
                <c:ptCount val="26"/>
                <c:pt idx="12">
                  <c:v>7.2</c:v>
                </c:pt>
                <c:pt idx="13">
                  <c:v>17.350000000000001</c:v>
                </c:pt>
                <c:pt idx="14">
                  <c:v>3.6</c:v>
                </c:pt>
                <c:pt idx="21">
                  <c:v>50</c:v>
                </c:pt>
                <c:pt idx="23">
                  <c:v>18</c:v>
                </c:pt>
                <c:pt idx="24">
                  <c:v>18</c:v>
                </c:pt>
              </c:numCache>
            </c:numRef>
          </c:val>
        </c:ser>
        <c:ser>
          <c:idx val="5"/>
          <c:order val="5"/>
          <c:tx>
            <c:strRef>
              <c:f>'Per Year with Micon'!$G$3:$G$4</c:f>
              <c:strCache>
                <c:ptCount val="1"/>
                <c:pt idx="0">
                  <c:v>SIEMENS</c:v>
                </c:pt>
              </c:strCache>
            </c:strRef>
          </c:tx>
          <c:spPr>
            <a:solidFill>
              <a:srgbClr val="009999"/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Micon'!$G$5:$G$31</c:f>
              <c:numCache>
                <c:formatCode>General</c:formatCode>
                <c:ptCount val="26"/>
                <c:pt idx="8">
                  <c:v>9.9</c:v>
                </c:pt>
                <c:pt idx="9">
                  <c:v>24</c:v>
                </c:pt>
                <c:pt idx="10">
                  <c:v>71.400000000000006</c:v>
                </c:pt>
                <c:pt idx="11">
                  <c:v>8</c:v>
                </c:pt>
                <c:pt idx="13">
                  <c:v>34.200000000000003</c:v>
                </c:pt>
                <c:pt idx="14">
                  <c:v>40.300000000000004</c:v>
                </c:pt>
                <c:pt idx="16">
                  <c:v>4.8</c:v>
                </c:pt>
                <c:pt idx="18">
                  <c:v>3.6</c:v>
                </c:pt>
              </c:numCache>
            </c:numRef>
          </c:val>
        </c:ser>
        <c:ser>
          <c:idx val="6"/>
          <c:order val="6"/>
          <c:tx>
            <c:strRef>
              <c:f>'Per Year with Micon'!$H$3:$H$4</c:f>
              <c:strCache>
                <c:ptCount val="1"/>
                <c:pt idx="0">
                  <c:v>VESTAS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Micon'!$H$5:$H$31</c:f>
              <c:numCache>
                <c:formatCode>General</c:formatCode>
                <c:ptCount val="26"/>
                <c:pt idx="3">
                  <c:v>0.35000000000000031</c:v>
                </c:pt>
                <c:pt idx="4">
                  <c:v>8.1</c:v>
                </c:pt>
                <c:pt idx="8">
                  <c:v>0.35000000000000031</c:v>
                </c:pt>
                <c:pt idx="9">
                  <c:v>3.17</c:v>
                </c:pt>
                <c:pt idx="10">
                  <c:v>18.354999999999997</c:v>
                </c:pt>
                <c:pt idx="11">
                  <c:v>11.38</c:v>
                </c:pt>
                <c:pt idx="12">
                  <c:v>2.64</c:v>
                </c:pt>
                <c:pt idx="13">
                  <c:v>8.1</c:v>
                </c:pt>
                <c:pt idx="14">
                  <c:v>5.95</c:v>
                </c:pt>
                <c:pt idx="15">
                  <c:v>93.45</c:v>
                </c:pt>
                <c:pt idx="16">
                  <c:v>103.55</c:v>
                </c:pt>
                <c:pt idx="17">
                  <c:v>39.15</c:v>
                </c:pt>
                <c:pt idx="18">
                  <c:v>119</c:v>
                </c:pt>
                <c:pt idx="19">
                  <c:v>62.210000000000008</c:v>
                </c:pt>
                <c:pt idx="20">
                  <c:v>65.649999999999991</c:v>
                </c:pt>
                <c:pt idx="21">
                  <c:v>142.35000000000019</c:v>
                </c:pt>
                <c:pt idx="22">
                  <c:v>52.05</c:v>
                </c:pt>
                <c:pt idx="23">
                  <c:v>52.9</c:v>
                </c:pt>
                <c:pt idx="24">
                  <c:v>64.2</c:v>
                </c:pt>
                <c:pt idx="25">
                  <c:v>80.8</c:v>
                </c:pt>
              </c:numCache>
            </c:numRef>
          </c:val>
        </c:ser>
        <c:ser>
          <c:idx val="7"/>
          <c:order val="7"/>
          <c:tx>
            <c:strRef>
              <c:f>'Per Year with Micon'!$I$3:$I$4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Micon'!$I$5:$I$31</c:f>
              <c:numCache>
                <c:formatCode>General</c:formatCode>
                <c:ptCount val="26"/>
                <c:pt idx="0">
                  <c:v>0.77000000000000091</c:v>
                </c:pt>
                <c:pt idx="1">
                  <c:v>0.30000000000000032</c:v>
                </c:pt>
                <c:pt idx="2">
                  <c:v>0.46</c:v>
                </c:pt>
                <c:pt idx="3">
                  <c:v>2.0000000000000004</c:v>
                </c:pt>
                <c:pt idx="4">
                  <c:v>7.44</c:v>
                </c:pt>
                <c:pt idx="5">
                  <c:v>6.6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</c:v>
                </c:pt>
                <c:pt idx="9">
                  <c:v>14.325000000000006</c:v>
                </c:pt>
                <c:pt idx="10">
                  <c:v>16.37</c:v>
                </c:pt>
                <c:pt idx="11">
                  <c:v>-0.29500000000000032</c:v>
                </c:pt>
                <c:pt idx="17">
                  <c:v>-0.60000000000000064</c:v>
                </c:pt>
                <c:pt idx="20">
                  <c:v>-0.89999999999999991</c:v>
                </c:pt>
                <c:pt idx="21">
                  <c:v>-5.0999999999999996</c:v>
                </c:pt>
                <c:pt idx="23">
                  <c:v>-1</c:v>
                </c:pt>
                <c:pt idx="25">
                  <c:v>-0.44</c:v>
                </c:pt>
              </c:numCache>
            </c:numRef>
          </c:val>
        </c:ser>
        <c:ser>
          <c:idx val="8"/>
          <c:order val="8"/>
          <c:tx>
            <c:strRef>
              <c:f>'Per Year with Micon'!$J$3:$J$4</c:f>
              <c:strCache>
                <c:ptCount val="1"/>
                <c:pt idx="0">
                  <c:v>OTHERS2</c:v>
                </c:pt>
              </c:strCache>
            </c:strRef>
          </c:tx>
          <c:cat>
            <c:strRef>
              <c:f>'Per Year with Micon'!$A$5:$A$31</c:f>
              <c:strCache>
                <c:ptCount val="26"/>
                <c:pt idx="0">
                  <c:v>1987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'Per Year with Micon'!$J$5:$J$31</c:f>
              <c:numCache>
                <c:formatCode>General</c:formatCode>
                <c:ptCount val="26"/>
                <c:pt idx="22">
                  <c:v>-1.4</c:v>
                </c:pt>
              </c:numCache>
            </c:numRef>
          </c:val>
        </c:ser>
        <c:gapWidth val="75"/>
        <c:overlap val="100"/>
        <c:axId val="128964480"/>
        <c:axId val="128966016"/>
      </c:barChart>
      <c:catAx>
        <c:axId val="128964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28966016"/>
        <c:crosses val="autoZero"/>
        <c:lblAlgn val="ctr"/>
        <c:lblOffset val="100"/>
      </c:catAx>
      <c:valAx>
        <c:axId val="1289660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28964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εκατ. Ευρώ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'Total table'!$A$5:$A$14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'Total table'!$X$5:$X$14</c:f>
              <c:numCache>
                <c:formatCode>_-* #,##0\ _€_-;\-* #,##0\ _€_-;_-* "-"??\ _€_-;_-@_-</c:formatCode>
                <c:ptCount val="10"/>
                <c:pt idx="0">
                  <c:v>319.12199999999979</c:v>
                </c:pt>
                <c:pt idx="1">
                  <c:v>207.55000000000004</c:v>
                </c:pt>
                <c:pt idx="2">
                  <c:v>396.30999999999995</c:v>
                </c:pt>
                <c:pt idx="3">
                  <c:v>440.26499999999993</c:v>
                </c:pt>
                <c:pt idx="4">
                  <c:v>557.5424999999999</c:v>
                </c:pt>
                <c:pt idx="5">
                  <c:v>1153.5919999999999</c:v>
                </c:pt>
                <c:pt idx="6">
                  <c:v>2359.348</c:v>
                </c:pt>
                <c:pt idx="7">
                  <c:v>2250.741</c:v>
                </c:pt>
                <c:pt idx="8">
                  <c:v>189.29200000000034</c:v>
                </c:pt>
                <c:pt idx="9">
                  <c:v>241.16620000000029</c:v>
                </c:pt>
              </c:numCache>
            </c:numRef>
          </c:val>
        </c:ser>
        <c:marker val="1"/>
        <c:axId val="33845632"/>
        <c:axId val="33847936"/>
      </c:lineChart>
      <c:catAx>
        <c:axId val="3384563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l-GR"/>
          </a:p>
        </c:txPr>
        <c:crossAx val="33847936"/>
        <c:crosses val="autoZero"/>
        <c:auto val="1"/>
        <c:lblAlgn val="ctr"/>
        <c:lblOffset val="200"/>
      </c:catAx>
      <c:valAx>
        <c:axId val="3384793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500">
                    <a:latin typeface="+mn-lt"/>
                  </a:defRPr>
                </a:pPr>
                <a:r>
                  <a:rPr lang="el-GR" sz="1500">
                    <a:latin typeface="+mn-lt"/>
                  </a:rPr>
                  <a:t>εκατ.</a:t>
                </a:r>
                <a:r>
                  <a:rPr lang="el-GR" sz="1500" baseline="0">
                    <a:latin typeface="+mn-lt"/>
                  </a:rPr>
                  <a:t> </a:t>
                </a:r>
                <a:r>
                  <a:rPr lang="el-GR" sz="1500" baseline="0">
                    <a:latin typeface="+mn-lt"/>
                    <a:cs typeface="Calibri"/>
                  </a:rPr>
                  <a:t>€</a:t>
                </a:r>
                <a:endParaRPr lang="en-US" sz="15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2996640578246646E-2"/>
              <c:y val="0.39721178973529792"/>
            </c:manualLayout>
          </c:layout>
        </c:title>
        <c:numFmt formatCode="_-* #,##0\ _€_-;\-* #,##0\ _€_-;_-* &quot;-&quot;??\ _€_-;_-@_-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l-GR"/>
          </a:p>
        </c:txPr>
        <c:crossAx val="33845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tx1"/>
                </a:solidFill>
              </a:defRPr>
            </a:pPr>
            <a:endParaRPr lang="el-GR"/>
          </a:p>
        </c:txPr>
      </c:dTable>
      <c:spPr>
        <a:solidFill>
          <a:srgbClr val="FFFAEA"/>
        </a:solidFill>
        <a:ln>
          <a:solidFill>
            <a:schemeClr val="tx1"/>
          </a:solidFill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stacked"/>
        <c:ser>
          <c:idx val="0"/>
          <c:order val="0"/>
          <c:tx>
            <c:strRef>
              <c:f>Sheet1!$A$21</c:f>
              <c:strCache>
                <c:ptCount val="1"/>
                <c:pt idx="0">
                  <c:v>Αιολικά πάρκα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dLblPos val="ctr"/>
            <c:showVal val="1"/>
          </c:dLbls>
          <c:cat>
            <c:strRef>
              <c:f>Sheet1!$B$20:$C$20</c:f>
              <c:strCache>
                <c:ptCount val="2"/>
                <c:pt idx="0">
                  <c:v>Παραγωγή</c:v>
                </c:pt>
                <c:pt idx="1">
                  <c:v>Αμοιβές</c:v>
                </c:pt>
              </c:strCache>
            </c:strRef>
          </c:cat>
          <c:val>
            <c:numRef>
              <c:f>Sheet1!$B$21:$C$21</c:f>
              <c:numCache>
                <c:formatCode>0.0%</c:formatCode>
                <c:ptCount val="2"/>
                <c:pt idx="0">
                  <c:v>0.48894296899798972</c:v>
                </c:pt>
                <c:pt idx="1">
                  <c:v>0.24465628515601873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ΦΒ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Sheet1!$B$20:$C$20</c:f>
              <c:strCache>
                <c:ptCount val="2"/>
                <c:pt idx="0">
                  <c:v>Παραγωγή</c:v>
                </c:pt>
                <c:pt idx="1">
                  <c:v>Αμοιβές</c:v>
                </c:pt>
              </c:strCache>
            </c:strRef>
          </c:cat>
          <c:val>
            <c:numRef>
              <c:f>Sheet1!$B$22:$C$22</c:f>
              <c:numCache>
                <c:formatCode>0.0%</c:formatCode>
                <c:ptCount val="2"/>
                <c:pt idx="0">
                  <c:v>0.36038514442916092</c:v>
                </c:pt>
                <c:pt idx="1">
                  <c:v>0.59062111433477427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ΦΒ στέγες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Sheet1!$B$20:$C$20</c:f>
              <c:strCache>
                <c:ptCount val="2"/>
                <c:pt idx="0">
                  <c:v>Παραγωγή</c:v>
                </c:pt>
                <c:pt idx="1">
                  <c:v>Αμοιβές</c:v>
                </c:pt>
              </c:strCache>
            </c:strRef>
          </c:cat>
          <c:val>
            <c:numRef>
              <c:f>Sheet1!$B$23:$C$23</c:f>
              <c:numCache>
                <c:formatCode>0.0%</c:formatCode>
                <c:ptCount val="2"/>
                <c:pt idx="0">
                  <c:v>5.2269601100412677E-2</c:v>
                </c:pt>
                <c:pt idx="1">
                  <c:v>0.11451240452365448</c:v>
                </c:pt>
              </c:numCache>
            </c:numRef>
          </c:val>
        </c:ser>
        <c:ser>
          <c:idx val="3"/>
          <c:order val="3"/>
          <c:tx>
            <c:strRef>
              <c:f>Sheet1!$A$24</c:f>
              <c:strCache>
                <c:ptCount val="1"/>
                <c:pt idx="0">
                  <c:v>ΜΥΗΣ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Sheet1!$B$20:$C$20</c:f>
              <c:strCache>
                <c:ptCount val="2"/>
                <c:pt idx="0">
                  <c:v>Παραγωγή</c:v>
                </c:pt>
                <c:pt idx="1">
                  <c:v>Αμοιβές</c:v>
                </c:pt>
              </c:strCache>
            </c:strRef>
          </c:cat>
          <c:val>
            <c:numRef>
              <c:f>Sheet1!$B$24:$C$24</c:f>
              <c:numCache>
                <c:formatCode>0.0%</c:formatCode>
                <c:ptCount val="2"/>
                <c:pt idx="0">
                  <c:v>7.4912707649984145E-2</c:v>
                </c:pt>
                <c:pt idx="1">
                  <c:v>3.6414234116880814E-2</c:v>
                </c:pt>
              </c:numCache>
            </c:numRef>
          </c:val>
        </c:ser>
        <c:ser>
          <c:idx val="4"/>
          <c:order val="4"/>
          <c:tx>
            <c:strRef>
              <c:f>Sheet1!$A$25</c:f>
              <c:strCache>
                <c:ptCount val="1"/>
                <c:pt idx="0">
                  <c:v>ΒΙΟ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1.62999143163559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3039931453084739E-2"/>
                </c:manualLayout>
              </c:layout>
              <c:showVal val="1"/>
            </c:dLbl>
            <c:showVal val="1"/>
          </c:dLbls>
          <c:cat>
            <c:strRef>
              <c:f>Sheet1!$B$20:$C$20</c:f>
              <c:strCache>
                <c:ptCount val="2"/>
                <c:pt idx="0">
                  <c:v>Παραγωγή</c:v>
                </c:pt>
                <c:pt idx="1">
                  <c:v>Αμοιβές</c:v>
                </c:pt>
              </c:strCache>
            </c:strRef>
          </c:cat>
          <c:val>
            <c:numRef>
              <c:f>Sheet1!$B$25:$C$25</c:f>
              <c:numCache>
                <c:formatCode>0.0%</c:formatCode>
                <c:ptCount val="2"/>
                <c:pt idx="0">
                  <c:v>2.3489577822452656E-2</c:v>
                </c:pt>
                <c:pt idx="1">
                  <c:v>1.3795961868671918E-2</c:v>
                </c:pt>
              </c:numCache>
            </c:numRef>
          </c:val>
        </c:ser>
        <c:overlap val="100"/>
        <c:axId val="121078912"/>
        <c:axId val="121080448"/>
      </c:barChart>
      <c:catAx>
        <c:axId val="121078912"/>
        <c:scaling>
          <c:orientation val="minMax"/>
        </c:scaling>
        <c:axPos val="b"/>
        <c:tickLblPos val="nextTo"/>
        <c:crossAx val="121080448"/>
        <c:crosses val="autoZero"/>
        <c:auto val="1"/>
        <c:lblAlgn val="ctr"/>
        <c:lblOffset val="100"/>
      </c:catAx>
      <c:valAx>
        <c:axId val="121080448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1210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8197725284414"/>
          <c:y val="0.27504431511278482"/>
          <c:w val="0.21431802274715675"/>
          <c:h val="0.29474993877906197"/>
        </c:manualLayout>
      </c:layout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Val val="1"/>
          </c:dLbls>
          <c:cat>
            <c:strRef>
              <c:f>'per area'!$A$21:$A$32</c:f>
              <c:strCache>
                <c:ptCount val="12"/>
                <c:pt idx="0">
                  <c:v>THESSALIA</c:v>
                </c:pt>
                <c:pt idx="1">
                  <c:v>NORTHERN AEGEAN SEA</c:v>
                </c:pt>
                <c:pt idx="2">
                  <c:v>CENTRAL MACEDONIA</c:v>
                </c:pt>
                <c:pt idx="3">
                  <c:v>WESTERN MACEDONIA</c:v>
                </c:pt>
                <c:pt idx="4">
                  <c:v>IONIAN ISLANDS</c:v>
                </c:pt>
                <c:pt idx="5">
                  <c:v>SOUTHERN AEGEAN SEA</c:v>
                </c:pt>
                <c:pt idx="6">
                  <c:v>ATTICA</c:v>
                </c:pt>
                <c:pt idx="7">
                  <c:v>WESTERN GREECE</c:v>
                </c:pt>
                <c:pt idx="8">
                  <c:v>CRETE</c:v>
                </c:pt>
                <c:pt idx="9">
                  <c:v>EASTERN MACEDONIA &amp; THRACE</c:v>
                </c:pt>
                <c:pt idx="10">
                  <c:v>PELOPONNESE</c:v>
                </c:pt>
                <c:pt idx="11">
                  <c:v>CENTRAL (STEREA) GREECE</c:v>
                </c:pt>
              </c:strCache>
            </c:strRef>
          </c:cat>
          <c:val>
            <c:numRef>
              <c:f>'per area'!$B$21:$B$32</c:f>
              <c:numCache>
                <c:formatCode>0.00</c:formatCode>
                <c:ptCount val="12"/>
                <c:pt idx="0">
                  <c:v>17</c:v>
                </c:pt>
                <c:pt idx="1">
                  <c:v>36.44</c:v>
                </c:pt>
                <c:pt idx="2">
                  <c:v>45</c:v>
                </c:pt>
                <c:pt idx="3">
                  <c:v>52.9</c:v>
                </c:pt>
                <c:pt idx="4">
                  <c:v>83.7</c:v>
                </c:pt>
                <c:pt idx="5">
                  <c:v>88.810000000000031</c:v>
                </c:pt>
                <c:pt idx="6">
                  <c:v>102.515</c:v>
                </c:pt>
                <c:pt idx="7">
                  <c:v>130.35000000000025</c:v>
                </c:pt>
                <c:pt idx="8">
                  <c:v>199.34999999999997</c:v>
                </c:pt>
                <c:pt idx="9">
                  <c:v>298.65000000000032</c:v>
                </c:pt>
                <c:pt idx="10">
                  <c:v>414.3</c:v>
                </c:pt>
                <c:pt idx="11">
                  <c:v>681.80000000000007</c:v>
                </c:pt>
              </c:numCache>
            </c:numRef>
          </c:val>
        </c:ser>
        <c:overlap val="-25"/>
        <c:axId val="122544512"/>
        <c:axId val="122546048"/>
      </c:barChart>
      <c:catAx>
        <c:axId val="1225445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22546048"/>
        <c:crosses val="autoZero"/>
        <c:auto val="1"/>
        <c:lblAlgn val="ctr"/>
        <c:lblOffset val="100"/>
      </c:catAx>
      <c:valAx>
        <c:axId val="122546048"/>
        <c:scaling>
          <c:orientation val="minMax"/>
        </c:scaling>
        <c:delete val="1"/>
        <c:axPos val="b"/>
        <c:numFmt formatCode="0.00" sourceLinked="1"/>
        <c:tickLblPos val="none"/>
        <c:crossAx val="122544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 algn="ctr">
              <a:defRPr/>
            </a:pPr>
            <a:r>
              <a:rPr lang="el-GR" sz="1600" dirty="0"/>
              <a:t>Ποσά από Αιολικά Πάρκα</a:t>
            </a:r>
            <a:r>
              <a:rPr lang="en-US" sz="1600" dirty="0"/>
              <a:t> &amp;</a:t>
            </a:r>
            <a:r>
              <a:rPr lang="en-US" sz="1600" baseline="0" dirty="0"/>
              <a:t> </a:t>
            </a:r>
            <a:r>
              <a:rPr lang="el-GR" sz="1600" baseline="0" dirty="0" smtClean="0"/>
              <a:t>ΜΥΕ</a:t>
            </a:r>
            <a:endParaRPr lang="el-GR" sz="1600" baseline="0" dirty="0"/>
          </a:p>
          <a:p>
            <a:pPr algn="ctr">
              <a:defRPr/>
            </a:pPr>
            <a:r>
              <a:rPr lang="el-GR" sz="1600" dirty="0"/>
              <a:t>για τους οικιακούς καταναλωτές</a:t>
            </a:r>
          </a:p>
          <a:p>
            <a:pPr algn="ctr">
              <a:defRPr/>
            </a:pPr>
            <a:r>
              <a:rPr lang="el-GR" sz="1600" dirty="0"/>
              <a:t>στις Τοπικές Κοινότητες</a:t>
            </a:r>
            <a:r>
              <a:rPr lang="el-GR" sz="1600" baseline="0" dirty="0"/>
              <a:t> </a:t>
            </a:r>
            <a:r>
              <a:rPr lang="el-GR" sz="1600" dirty="0"/>
              <a:t>της Π.Ε. Αρκαδίας</a:t>
            </a:r>
          </a:p>
        </c:rich>
      </c:tx>
      <c:layout>
        <c:manualLayout>
          <c:xMode val="edge"/>
          <c:yMode val="edge"/>
          <c:x val="0.27166417530118997"/>
          <c:y val="1.7065480832240056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Arkadia!$F$14</c:f>
              <c:strCache>
                <c:ptCount val="1"/>
                <c:pt idx="0">
                  <c:v>Ποσά από ΑΙΟΛΙΚΑ</c:v>
                </c:pt>
              </c:strCache>
            </c:strRef>
          </c:tx>
          <c:cat>
            <c:strRef>
              <c:f>Arkadia!$E$15:$E$21</c:f>
              <c:strCache>
                <c:ptCount val="7"/>
                <c:pt idx="0">
                  <c:v>ΑΝΑΒΡΥΤΟΥ </c:v>
                </c:pt>
                <c:pt idx="1">
                  <c:v>ΜΑΝΑΡΗ </c:v>
                </c:pt>
                <c:pt idx="2">
                  <c:v>ΜΑΚΡΗΣ </c:v>
                </c:pt>
                <c:pt idx="3">
                  <c:v>ΑΓΡΙΑΚΟΝΑΣ </c:v>
                </c:pt>
                <c:pt idx="4">
                  <c:v>ΒΑΛΤΕΤΣΙΟΥ </c:v>
                </c:pt>
                <c:pt idx="5">
                  <c:v>ΒΛΑΧΟΚΕΡΑΣΕΑΣ </c:v>
                </c:pt>
                <c:pt idx="6">
                  <c:v>ΛΕΥΚΟΧΩΡΙΟΥ </c:v>
                </c:pt>
              </c:strCache>
            </c:strRef>
          </c:cat>
          <c:val>
            <c:numRef>
              <c:f>Arkadia!$F$15:$F$21</c:f>
              <c:numCache>
                <c:formatCode>_([$€-2]\ * #,##0.00_);_([$€-2]\ * \(#,##0.00\);_([$€-2]\ * "-"??_);_(@_)</c:formatCode>
                <c:ptCount val="7"/>
                <c:pt idx="0">
                  <c:v>11867.68</c:v>
                </c:pt>
                <c:pt idx="1">
                  <c:v>42648.98</c:v>
                </c:pt>
                <c:pt idx="2">
                  <c:v>49284.09</c:v>
                </c:pt>
                <c:pt idx="3">
                  <c:v>50547.54</c:v>
                </c:pt>
                <c:pt idx="4">
                  <c:v>241658.79</c:v>
                </c:pt>
                <c:pt idx="5">
                  <c:v>392438.64999999985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Arkadia!$G$14</c:f>
              <c:strCache>
                <c:ptCount val="1"/>
                <c:pt idx="0">
                  <c:v>Ποσά από ΥΗ </c:v>
                </c:pt>
              </c:strCache>
            </c:strRef>
          </c:tx>
          <c:cat>
            <c:strRef>
              <c:f>Arkadia!$E$15:$E$21</c:f>
              <c:strCache>
                <c:ptCount val="7"/>
                <c:pt idx="0">
                  <c:v>ΑΝΑΒΡΥΤΟΥ </c:v>
                </c:pt>
                <c:pt idx="1">
                  <c:v>ΜΑΝΑΡΗ </c:v>
                </c:pt>
                <c:pt idx="2">
                  <c:v>ΜΑΚΡΗΣ </c:v>
                </c:pt>
                <c:pt idx="3">
                  <c:v>ΑΓΡΙΑΚΟΝΑΣ </c:v>
                </c:pt>
                <c:pt idx="4">
                  <c:v>ΒΑΛΤΕΤΣΙΟΥ </c:v>
                </c:pt>
                <c:pt idx="5">
                  <c:v>ΒΛΑΧΟΚΕΡΑΣΕΑΣ </c:v>
                </c:pt>
                <c:pt idx="6">
                  <c:v>ΛΕΥΚΟΧΩΡΙΟΥ </c:v>
                </c:pt>
              </c:strCache>
            </c:strRef>
          </c:cat>
          <c:val>
            <c:numRef>
              <c:f>Arkadia!$G$15:$G$21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_([$€-2]\ * #,##0.00_);_([$€-2]\ * \(#,##0.00\);_([$€-2]\ * &quot;-&quot;??_);_(@_)">
                  <c:v>20052.649999999987</c:v>
                </c:pt>
              </c:numCache>
            </c:numRef>
          </c:val>
        </c:ser>
        <c:axId val="122602624"/>
        <c:axId val="122604160"/>
      </c:barChart>
      <c:catAx>
        <c:axId val="1226026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22604160"/>
        <c:crosses val="autoZero"/>
        <c:auto val="1"/>
        <c:lblAlgn val="ctr"/>
        <c:lblOffset val="100"/>
      </c:catAx>
      <c:valAx>
        <c:axId val="122604160"/>
        <c:scaling>
          <c:orientation val="minMax"/>
          <c:max val="400000"/>
        </c:scaling>
        <c:axPos val="b"/>
        <c:majorGridlines/>
        <c:numFmt formatCode="_([$€-2]\ * #,##0.00_);_([$€-2]\ * \(#,##0.00\);_([$€-2]\ * &quot;-&quot;??_);_(@_)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22602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0.37207</cdr:x>
      <cdr:y>0.42839</cdr:y>
    </cdr:from>
    <cdr:to>
      <cdr:x>0.52355</cdr:x>
      <cdr:y>0.55409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255965" y="2360241"/>
          <a:ext cx="1325595" cy="6924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l-GR" sz="1300" b="1" i="1" dirty="0" smtClean="0">
              <a:solidFill>
                <a:srgbClr val="C00000"/>
              </a:solidFill>
            </a:rPr>
            <a:t>Έναρξη </a:t>
          </a:r>
        </a:p>
        <a:p xmlns:a="http://schemas.openxmlformats.org/drawingml/2006/main">
          <a:pPr algn="r"/>
          <a:r>
            <a:rPr lang="el-GR" sz="1300" b="1" i="1" dirty="0" err="1" smtClean="0">
              <a:solidFill>
                <a:srgbClr val="C00000"/>
              </a:solidFill>
            </a:rPr>
            <a:t>Φωτοβολταϊκού</a:t>
          </a:r>
          <a:r>
            <a:rPr lang="el-GR" sz="1300" b="1" i="1" dirty="0" smtClean="0">
              <a:solidFill>
                <a:srgbClr val="C00000"/>
              </a:solidFill>
            </a:rPr>
            <a:t> </a:t>
          </a:r>
        </a:p>
        <a:p xmlns:a="http://schemas.openxmlformats.org/drawingml/2006/main">
          <a:pPr algn="r"/>
          <a:r>
            <a:rPr lang="el-GR" sz="1300" b="1" i="1" dirty="0" smtClean="0">
              <a:solidFill>
                <a:srgbClr val="C00000"/>
              </a:solidFill>
            </a:rPr>
            <a:t> </a:t>
          </a:r>
          <a:r>
            <a:rPr lang="en-US" sz="1300" b="1" i="1" dirty="0" smtClean="0">
              <a:solidFill>
                <a:srgbClr val="C00000"/>
              </a:solidFill>
            </a:rPr>
            <a:t>“boom”</a:t>
          </a:r>
          <a:endParaRPr lang="el-GR" sz="13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0.8534</cdr:x>
      <cdr:y>0.45084</cdr:y>
    </cdr:from>
    <cdr:to>
      <cdr:x>0.99376</cdr:x>
      <cdr:y>0.50391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7468048" y="2483908"/>
          <a:ext cx="1228281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l-GR" sz="1300" b="1" i="1" dirty="0" smtClean="0">
              <a:solidFill>
                <a:srgbClr val="C00000"/>
              </a:solidFill>
            </a:rPr>
            <a:t>ν</a:t>
          </a:r>
          <a:r>
            <a:rPr lang="en-US" sz="1300" b="1" i="1" dirty="0" smtClean="0">
              <a:solidFill>
                <a:srgbClr val="C00000"/>
              </a:solidFill>
            </a:rPr>
            <a:t>.4254/2014</a:t>
          </a:r>
          <a:endParaRPr lang="el-GR" sz="1300" b="1" i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828A-4EEF-4139-803F-ACC4D6ABF993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8C98-941F-4FF4-AA59-F423871DC2F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Τρίπολη, 18 Μαρτίου 2016</a:t>
            </a:r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Ημερίδα: Αγροτική Ανάπτυξη και Επένδυση στους νέους Αγρότες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751" t="75920" r="32000" b="16880"/>
          <a:stretch>
            <a:fillRect/>
          </a:stretch>
        </p:blipFill>
        <p:spPr bwMode="auto">
          <a:xfrm>
            <a:off x="60704" y="6131016"/>
            <a:ext cx="9001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484784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Προοπτικές και κατευθύνσεις για τις Ανανεώσιμες Πηγές Ενέργειας στην ηλεκτροπαραγωγή</a:t>
            </a:r>
          </a:p>
          <a:p>
            <a:pPr algn="ctr"/>
            <a:endParaRPr lang="el-G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Παναγιώτης Γ.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Παπασταματίου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1">
                    <a:lumMod val="50000"/>
                  </a:schemeClr>
                </a:solidFill>
              </a:rPr>
              <a:t>Μέλος ΔΣ ΕΛΕΤΑΕΝ &amp; ΕΣΗΑΠΕ</a:t>
            </a:r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472" t="25920" r="25979" b="9281"/>
          <a:stretch>
            <a:fillRect/>
          </a:stretch>
        </p:blipFill>
        <p:spPr bwMode="auto">
          <a:xfrm>
            <a:off x="0" y="-36577"/>
            <a:ext cx="9180576" cy="69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3568" y="1340768"/>
          <a:ext cx="7917345" cy="44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Μείωση οικιακών λογαριασμών ρεύματος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76" y="64886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ΥΠΕΝ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Νέο –υπό διαμόρφωση- θεσμικό πλαίσιο για τις Α.Π.Ε.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84784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Υποχρέωση από τις Κατευθυντήριες Γραμμές για τις Κρατικές Ενισχύσεις, Ιούνιος 2014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Τα νέα έργα, έως 3</a:t>
            </a:r>
            <a:r>
              <a:rPr lang="en-US" dirty="0" smtClean="0"/>
              <a:t>MW </a:t>
            </a:r>
            <a:r>
              <a:rPr lang="el-GR" dirty="0" smtClean="0"/>
              <a:t>αιολικά και έως 500</a:t>
            </a:r>
            <a:r>
              <a:rPr lang="en-US" dirty="0" smtClean="0"/>
              <a:t>kW </a:t>
            </a:r>
            <a:r>
              <a:rPr lang="el-GR" dirty="0" smtClean="0"/>
              <a:t>για τις άλλες τεχνολογίες, θα συνεχίσουν να αμείβονται με σταθερή εγγυημένη τιμή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Τα νέα έργα μεγαλύτερης ισχύος θα αμείβονται με μια προσαύξηση στην τιμή αγοράς.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Από 1.1.2017 η προσαύξηση θα καθορίζεται μέσω ανταγωνιστικής διαδικασίας για τα έργα άνω του 1</a:t>
            </a:r>
            <a:r>
              <a:rPr lang="en-US" dirty="0" smtClean="0"/>
              <a:t>MW </a:t>
            </a:r>
            <a:r>
              <a:rPr lang="el-GR" dirty="0" smtClean="0"/>
              <a:t>(6</a:t>
            </a:r>
            <a:r>
              <a:rPr lang="en-US" dirty="0" smtClean="0"/>
              <a:t>MW </a:t>
            </a:r>
            <a:r>
              <a:rPr lang="el-GR" dirty="0" smtClean="0"/>
              <a:t>για αιολικά) 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Κατά το σχέδιο διαβούλευσης του ΥΠΕΝ, απαιτούνται 2.200 – 2.700 </a:t>
            </a:r>
            <a:r>
              <a:rPr lang="en-US" dirty="0" smtClean="0"/>
              <a:t>MW</a:t>
            </a:r>
            <a:r>
              <a:rPr lang="el-GR" dirty="0" smtClean="0"/>
              <a:t> νέων έργων Α.Π.Ε., για την επίτευξη των στόχων 2020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Picture 18" descr="Leeming_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" y="5418138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Konstandinidis_Mih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845" y="5411317"/>
            <a:ext cx="885600" cy="10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Hennaux_JeanL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552" y="5404168"/>
            <a:ext cx="802800" cy="11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7069" y="5418936"/>
            <a:ext cx="1630800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2" descr="Αποτέλεσμα εικόνας για φωτοβολταϊκά πάρκ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0" name="Picture 4" descr="http://www.westsun.gr/images/park/ergo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9384" y="5418126"/>
            <a:ext cx="1440000" cy="1080000"/>
          </a:xfrm>
          <a:prstGeom prst="rect">
            <a:avLst/>
          </a:prstGeom>
          <a:noFill/>
        </p:spPr>
      </p:pic>
      <p:pic>
        <p:nvPicPr>
          <p:cNvPr id="4102" name="Picture 6" descr="http://www.alteren.gr/files4users/images/news/ypiresies/mikr_ydro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660" y="5411315"/>
            <a:ext cx="1476000" cy="109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Πιθανές εναλλακτικές σε μικρή και μεσαία κλίμακα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84784"/>
            <a:ext cx="770485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Μικρές Ανεμογεννήτριες (έως 50</a:t>
            </a:r>
            <a:r>
              <a:rPr lang="en-US" dirty="0" smtClean="0"/>
              <a:t>kW) – To</a:t>
            </a:r>
            <a:r>
              <a:rPr lang="el-GR" dirty="0" smtClean="0"/>
              <a:t> Ειδικό</a:t>
            </a:r>
            <a:r>
              <a:rPr lang="en-US" dirty="0" smtClean="0"/>
              <a:t> </a:t>
            </a:r>
            <a:r>
              <a:rPr lang="el-GR" dirty="0" smtClean="0"/>
              <a:t>Πρόγραμμα καθυστερεί από το 2013</a:t>
            </a:r>
            <a:endParaRPr lang="el-GR" dirty="0" smtClean="0"/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err="1" smtClean="0"/>
              <a:t>Φωτοβολτα</a:t>
            </a:r>
            <a:r>
              <a:rPr lang="el-GR" dirty="0" err="1" smtClean="0"/>
              <a:t>ϊκά</a:t>
            </a:r>
            <a:r>
              <a:rPr lang="el-GR" dirty="0" smtClean="0"/>
              <a:t> – «γνωστή» επιλογή</a:t>
            </a:r>
            <a:endParaRPr lang="el-GR" dirty="0" smtClean="0"/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Μικρά υδροηλεκτρικά</a:t>
            </a:r>
            <a:endParaRPr lang="el-GR" dirty="0" smtClean="0"/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SzPct val="113000"/>
              <a:buFont typeface="Wingdings" pitchFamily="2" charset="2"/>
              <a:buChar char="ü"/>
            </a:pPr>
            <a:r>
              <a:rPr lang="el-GR" dirty="0" smtClean="0"/>
              <a:t>Βιομάζα- Βιοαέριο – «αιώνιο» ζήτημα, η μακροχρόνια διασφάλιση της πρώτης ύλης</a:t>
            </a:r>
            <a:endParaRPr lang="el-GR" dirty="0"/>
          </a:p>
        </p:txBody>
      </p:sp>
      <p:pic>
        <p:nvPicPr>
          <p:cNvPr id="4" name="Picture 18" descr="Leeming_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" y="5418138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Konstandinidis_Mih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845" y="5411317"/>
            <a:ext cx="885600" cy="10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Hennaux_JeanL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552" y="5404168"/>
            <a:ext cx="802800" cy="11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7069" y="5418936"/>
            <a:ext cx="1630800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westsun.gr/images/park/ergo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9384" y="5418126"/>
            <a:ext cx="1440000" cy="1080000"/>
          </a:xfrm>
          <a:prstGeom prst="rect">
            <a:avLst/>
          </a:prstGeom>
          <a:noFill/>
        </p:spPr>
      </p:pic>
      <p:pic>
        <p:nvPicPr>
          <p:cNvPr id="11" name="Picture 6" descr="http://www.alteren.gr/files4users/images/news/ypiresies/mikr_ydro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660" y="5411315"/>
            <a:ext cx="1476000" cy="109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Τρίπολη, 18 Μαρτίου 2016</a:t>
            </a:r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Ημερίδα: Αγροτική Ανάπτυξη και Επένδυση στους νέους Αγρότες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70253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Ευχαριστώ για την προσοχή σας</a:t>
            </a:r>
            <a:endParaRPr lang="el-G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8" descr="Leeming_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" y="5418138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Konstandinidis_Mih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845" y="5411317"/>
            <a:ext cx="885600" cy="10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Hennaux_JeanL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552" y="5404168"/>
            <a:ext cx="802800" cy="11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7069" y="5418936"/>
            <a:ext cx="1630800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westsun.gr/images/park/ergo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9384" y="5418126"/>
            <a:ext cx="1440000" cy="1080000"/>
          </a:xfrm>
          <a:prstGeom prst="rect">
            <a:avLst/>
          </a:prstGeom>
          <a:noFill/>
        </p:spPr>
      </p:pic>
      <p:pic>
        <p:nvPicPr>
          <p:cNvPr id="12" name="Picture 6" descr="http://www.alteren.gr/files4users/images/news/ypiresies/mikr_ydro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660" y="5411315"/>
            <a:ext cx="1476000" cy="109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32040" y="692696"/>
            <a:ext cx="4112457" cy="5688632"/>
            <a:chOff x="3635897" y="0"/>
            <a:chExt cx="5336592" cy="676875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302" t="13926" r="35735" b="56581"/>
            <a:stretch>
              <a:fillRect/>
            </a:stretch>
          </p:blipFill>
          <p:spPr bwMode="auto">
            <a:xfrm>
              <a:off x="3635897" y="0"/>
              <a:ext cx="5328592" cy="339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4515" t="49638" r="35994" b="20026"/>
            <a:stretch>
              <a:fillRect/>
            </a:stretch>
          </p:blipFill>
          <p:spPr bwMode="auto">
            <a:xfrm>
              <a:off x="3707904" y="3384377"/>
              <a:ext cx="5264585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Α.Π.Ε. στην ηλεκτροπαραγωγή: Παρούσα κατάσταση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05273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l-GR" sz="1500" dirty="0" smtClean="0">
                <a:solidFill>
                  <a:srgbClr val="000000"/>
                </a:solidFill>
                <a:latin typeface="Calibri"/>
              </a:rPr>
              <a:t>Το 2015, το συνολικό μερίδιο των Α.Π.Ε. ως ποσοστό στην εθνική κατανάλωση ηλεκτρισμού ήταν:</a:t>
            </a:r>
          </a:p>
          <a:p>
            <a:pPr marL="265113" indent="-2651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l-GR" sz="1500" b="1" dirty="0" smtClean="0">
                <a:solidFill>
                  <a:srgbClr val="000000"/>
                </a:solidFill>
                <a:latin typeface="Calibri"/>
              </a:rPr>
              <a:t>26,78%</a:t>
            </a:r>
            <a:r>
              <a:rPr lang="el-GR" sz="1500" dirty="0" smtClean="0">
                <a:solidFill>
                  <a:srgbClr val="000000"/>
                </a:solidFill>
                <a:latin typeface="Calibri"/>
              </a:rPr>
              <a:t> μαζί με τα μεγάλα ΗΥ</a:t>
            </a:r>
          </a:p>
          <a:p>
            <a:pPr marL="265113" indent="-2651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l-GR" sz="1500" dirty="0" smtClean="0">
                <a:solidFill>
                  <a:srgbClr val="000000"/>
                </a:solidFill>
                <a:latin typeface="Calibri"/>
              </a:rPr>
              <a:t>έναντι στόχου 40% για το 2020 με βάση το ν.3851/2010 </a:t>
            </a:r>
            <a:endParaRPr lang="el-GR" sz="15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5576" y="3573016"/>
          <a:ext cx="4032449" cy="2664298"/>
        </p:xfrm>
        <a:graphic>
          <a:graphicData uri="http://schemas.openxmlformats.org/drawingml/2006/table">
            <a:tbl>
              <a:tblPr/>
              <a:tblGrid>
                <a:gridCol w="2090899"/>
                <a:gridCol w="970775"/>
                <a:gridCol w="970775"/>
              </a:tblGrid>
              <a:tr h="484417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GWh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Μερίδιο στην ΕΚ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Αιολικά πάρκα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4.621,00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ΦΒ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3.406,00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ΦΒ στέγες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494,00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ΜΥΗΣ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708,00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Βιομάζα/Βιοάεριο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222,00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Σύνολο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ΑΠΕ 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χωρίς </a:t>
                      </a:r>
                      <a:r>
                        <a:rPr lang="el-G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Μεγ.ΗΥ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9.451,00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Μεγάλα ΗΥ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5.391,00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Σύνολο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ΑΠΕ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14.842,00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Εθνική κατανάλωση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55.430,50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3212976"/>
            <a:ext cx="417646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Συμμετοχή στην εθνική κατανάλωση ηλεκτρισμού το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476" y="64886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ΛΑΓΗΕ, ΑΔΜΗΕ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11560" y="908720"/>
          <a:ext cx="754085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Εγκαταστάσεις Α.Π.Ε</a:t>
            </a:r>
            <a:r>
              <a:rPr lang="el-GR" b="1" dirty="0" smtClean="0">
                <a:solidFill>
                  <a:schemeClr val="bg1"/>
                </a:solidFill>
              </a:rPr>
              <a:t>. στην </a:t>
            </a:r>
            <a:r>
              <a:rPr lang="el-GR" b="1" dirty="0" smtClean="0">
                <a:solidFill>
                  <a:schemeClr val="bg1"/>
                </a:solidFill>
              </a:rPr>
              <a:t>ηλεκτροπαραγωγή 2006-2015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(Μ</a:t>
            </a:r>
            <a:r>
              <a:rPr lang="en-US" b="1" dirty="0" smtClean="0">
                <a:solidFill>
                  <a:schemeClr val="bg1"/>
                </a:solidFill>
              </a:rPr>
              <a:t>W)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76" y="6488668"/>
            <a:ext cx="3206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ΛΑΓΗΕ, ΑΔΜΗΕ, ΔΕΔΔΗΕ, ΕΛΕΤΑΕΝ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628800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Εγκατεστημένη Αιολική Ισχύς </a:t>
            </a:r>
            <a:r>
              <a:rPr lang="en-US" b="1" dirty="0" smtClean="0">
                <a:solidFill>
                  <a:schemeClr val="bg1"/>
                </a:solidFill>
              </a:rPr>
              <a:t>(MW)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76" y="64886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ΕΛΕΤΑΕΝ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79512" y="836712"/>
          <a:ext cx="8750935" cy="550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716016" y="3045958"/>
            <a:ext cx="0" cy="25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8344" y="3032305"/>
            <a:ext cx="0" cy="25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Ετήσιες επενδύσεις Α.Π.Ε. στην ηλεκτροπαραγωγή (εκατ. </a:t>
            </a:r>
            <a:r>
              <a:rPr lang="el-GR" b="1" dirty="0" smtClean="0">
                <a:solidFill>
                  <a:schemeClr val="bg1"/>
                </a:solidFill>
                <a:latin typeface="Calibri"/>
              </a:rPr>
              <a:t>€)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476" y="64886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ΕΛΕΤΑΕΝ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Α.Π.Ε. στην ηλεκτροπαραγωγή και αμοιβές, 2015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835696" y="1196752"/>
          <a:ext cx="5832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5536" y="980728"/>
          <a:ext cx="8424936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Εγκατεστημένη Αιολική Ισχύς </a:t>
            </a:r>
            <a:r>
              <a:rPr lang="en-US" b="1" dirty="0" smtClean="0">
                <a:solidFill>
                  <a:schemeClr val="bg1"/>
                </a:solidFill>
              </a:rPr>
              <a:t>(MW) </a:t>
            </a:r>
            <a:r>
              <a:rPr lang="el-GR" b="1" dirty="0" smtClean="0">
                <a:solidFill>
                  <a:schemeClr val="bg1"/>
                </a:solidFill>
              </a:rPr>
              <a:t>ανά Περιφέρεια το τέλος του 2015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76" y="64886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Πηγή: ΕΛΕΤΑΕΝ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472" t="26572" r="25471" b="9555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472" t="26366" r="25529" b="9555"/>
          <a:stretch>
            <a:fillRect/>
          </a:stretch>
        </p:blipFill>
        <p:spPr bwMode="auto">
          <a:xfrm>
            <a:off x="-1" y="0"/>
            <a:ext cx="92467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415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Panagiotis Papastamatiou</dc:creator>
  <cp:lastModifiedBy>Panagiotis Papastamatiou</cp:lastModifiedBy>
  <cp:revision>33</cp:revision>
  <dcterms:created xsi:type="dcterms:W3CDTF">2016-03-11T14:44:37Z</dcterms:created>
  <dcterms:modified xsi:type="dcterms:W3CDTF">2016-03-17T09:01:42Z</dcterms:modified>
</cp:coreProperties>
</file>